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60" r:id="rId2"/>
    <p:sldId id="256" r:id="rId3"/>
    <p:sldId id="258" r:id="rId4"/>
    <p:sldId id="292" r:id="rId5"/>
    <p:sldId id="257" r:id="rId6"/>
    <p:sldId id="302" r:id="rId7"/>
    <p:sldId id="303" r:id="rId8"/>
    <p:sldId id="301" r:id="rId9"/>
    <p:sldId id="304" r:id="rId10"/>
    <p:sldId id="305" r:id="rId11"/>
    <p:sldId id="307" r:id="rId12"/>
    <p:sldId id="306" r:id="rId13"/>
    <p:sldId id="308" r:id="rId14"/>
    <p:sldId id="309" r:id="rId15"/>
    <p:sldId id="310" r:id="rId16"/>
    <p:sldId id="311" r:id="rId17"/>
    <p:sldId id="313" r:id="rId18"/>
    <p:sldId id="314" r:id="rId19"/>
    <p:sldId id="315" r:id="rId20"/>
    <p:sldId id="316" r:id="rId21"/>
    <p:sldId id="317" r:id="rId22"/>
    <p:sldId id="318" r:id="rId23"/>
    <p:sldId id="319" r:id="rId24"/>
    <p:sldId id="323" r:id="rId25"/>
    <p:sldId id="324" r:id="rId26"/>
    <p:sldId id="325" r:id="rId27"/>
    <p:sldId id="326" r:id="rId28"/>
    <p:sldId id="328" r:id="rId29"/>
    <p:sldId id="327" r:id="rId30"/>
    <p:sldId id="329" r:id="rId31"/>
    <p:sldId id="320" r:id="rId32"/>
    <p:sldId id="322" r:id="rId33"/>
    <p:sldId id="321" r:id="rId34"/>
    <p:sldId id="289" r:id="rId35"/>
    <p:sldId id="29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64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3AD6CC58-1917-2393-F408-62E90D16E2A0}"/>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D246B898-35C7-3F8D-771D-82B3A32D4C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1FF91766-31D5-63F0-7BF3-877068C20F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5628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B66EBE0D-D640-EBF2-4190-56E4AC84CA94}"/>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420A0EB5-6E0A-52B1-EEE1-CA63CC399F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3BE57978-0A35-2D42-BD2B-66CCD2B3E5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640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00B61A4D-F9A4-DF71-3A1F-1BFDFEA82127}"/>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E92A8D06-30F9-34E9-9581-AB714668AB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4EC2C346-3AC0-9EF6-EB08-6D81494112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3839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5CD395CB-A4AF-EA53-5139-7DA7B84A21E9}"/>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3063E9C2-0A44-AFB7-8A84-77DE564A1D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9BA5C058-3A2B-C0B7-ECDD-C947FC2292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80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06F8759B-66C8-3EA4-282A-DF46058D770E}"/>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33E4C775-985B-02AF-804B-74A1D1C5BE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41435BC7-C95F-4914-2983-A4C1C85BF0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2125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9D3889F8-02AF-F97D-4160-5056BB9AABCB}"/>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67248950-45A3-7C8A-AC07-9DEEE7C52C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6C0D9FFD-8E70-2566-5C7F-8707578500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6516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41B21AFC-9B24-9F9D-DCB1-83D86D2EAF53}"/>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B726C9B2-BB2E-FCD5-478C-307AA11B51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D8E2697E-EC77-DCF6-9DE6-DC12B1672A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556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9B8691B9-541C-0155-E38F-306691C804A2}"/>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34EA7D1B-69A1-990E-C1A6-79FC53C141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7E35E12B-3CE1-FED7-ED2A-21435E8588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1122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C2729359-855E-284C-0373-E5B793FE86FC}"/>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F6AFF19C-E353-5D3E-7854-7F4D20DB19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64699031-2E1A-912C-C7EF-941CDEB606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190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856C51D-A6AA-BDD8-CD27-1BAB79BD5F4F}"/>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D01F768C-7168-2C54-8217-A06EEA759B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4632F3F9-EAFE-9505-3020-6092B4D21A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379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0C2899C6-DFC6-C5E1-2E9E-ECEE09D536A1}"/>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FCDACF37-D34C-0072-BDE3-0B22430245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340B1A6F-8361-F960-657F-A655DC7637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3042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904064DB-28B9-CCE3-E253-F296FB5E6F3D}"/>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EDC33CF3-E26A-64F2-2EBE-B4AE4DC012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404A8919-5E9B-88AD-6716-40990A3719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234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9B226379-F3F9-7753-AD2C-B4563F5632AB}"/>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6036F421-E98E-45DE-6C67-BF6A7F992B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BFDBFA97-BE3A-2B98-E263-164DB92B19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6279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6A41BA1E-E002-A6BD-B581-A8EE94EA97F0}"/>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A5430FB4-6B8E-7EE3-6BA6-D0D169C12B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94CE153D-37B4-83CB-8535-57FB77110C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5880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0FBF21BE-89A3-9507-FF40-3617F264EFC8}"/>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ECB75DC8-B9D7-BA83-8C5D-1519C0C383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EBC223C7-44EC-12EA-42F0-2F5F1E9ED8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7342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BC0ED9DB-D910-550C-FC9B-1E030B75D00F}"/>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E77E9C9B-F094-18DF-A402-848DF80DF0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5BC68ABD-BCE9-51E2-632F-A7563DDD75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4859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88B7DD30-C864-67E4-F1F2-FE7008B660E5}"/>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6DB38156-9484-226B-7974-9DF3C5363E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32AE06EB-A828-E028-BDD4-C67EB6C4B4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961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8396DEC1-F7D6-7A77-2F5C-666D574973BC}"/>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AC86303D-8043-18CB-5236-2B8957651D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4436506E-1269-C2E9-6834-28481E6E13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1106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AA1ABAD1-26A8-565A-B6F7-047786BB7BBC}"/>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FAE20BAA-2672-C051-ED20-6051FE8435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496F10F9-8AE7-8F8E-4B21-8244DCCBB6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8771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22810C01-BA71-1B0B-59EE-9A215C0CC90B}"/>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8D135F23-41BC-3947-4E02-F7FAFA0718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3909CDBC-F93F-F46C-10C6-F4B65FF5E1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5796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F79D648B-6D16-2B88-F7BF-BA68EC9F3F68}"/>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2CE073C5-B7B3-B3E6-0B98-83890149C9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3501E027-DA2D-93E1-E1F8-BAA787FE6E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2231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3B87DC8A-1E88-A3F9-D765-C0899C64ECE8}"/>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42C24D6A-03C0-8F3F-A319-29C3C716B5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DCF56405-FE4E-03B5-6E9B-8488BA6639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2690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A97C0096-71B7-4AAE-0C41-D9D1FCE73F1B}"/>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ACA4AF3A-905F-DE7D-ADCE-B6D0F1EB48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AB44E166-339E-3243-1223-59E6BEE7CC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9954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BD285DA3-F58C-3708-DF94-2DFB21566AE8}"/>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753E65F2-AFF9-25F9-9042-35F22E45C2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15CF5B4D-6D84-CC34-C7EF-12EC8F67C7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7225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0DA6AD23-4021-01C2-6D27-F42B533AAEF3}"/>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19BFDE0F-6596-1C0E-62FB-B679EF5AF2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6B361F01-24DE-0AA9-967D-75712D4570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8573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E511A200-1000-4DB1-10F2-58FA74B7AEAA}"/>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2705E895-E31A-FFBE-C181-C2B8B1BB9F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E7AFBD5C-926B-9BC9-DDA7-7731B2014F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514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27FD5CE1-0BC0-DFCA-ECFA-44F5E694CF3B}"/>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D8C88842-8A58-248E-1B4F-15D4752EBA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00CD78D4-2F2F-26E6-CDD4-D950416DA4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17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6DE90A08-BA48-C6B2-9424-8E407930B293}"/>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A3E0FB7A-D8BA-099F-C35C-F0571CF205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6A37A2F2-5101-0F5D-9118-EF70881540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721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e4a9aa991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9CBF58A6-7E65-C25B-1AB3-E29642850BBF}"/>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B6919520-51AA-375E-26EC-3A1B1EA2C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2E521CD9-41AD-4DD9-7D4B-689030A861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260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9D81512D-AC40-EAA7-18E8-5E22746B8790}"/>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EAD509BF-3BB3-8DF7-DAFB-C1A82A7A0E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C39BD69A-1981-8DFF-0AF6-1622122A8E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594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E9FD9B6B-A235-53BA-74DB-65DB4AC2A159}"/>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14B2A2F6-CBC4-4445-8B90-96039E80DB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F3BD0C8A-662D-257F-ADE5-EE608A0AD3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1333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280BA4BA-23D7-2E54-F912-7E65611C8F18}"/>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618B7366-3B9C-06C8-49C6-2372B24437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0399CDAB-C69B-5C73-77C7-B65FBB3DE0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216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planalto.gov.br/ccivil_03/_ato2019-2022/2021/lei/l14133.htm?utm_source=chatgpt.com"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planalto.gov.br/ccivil_03/leis/lcp/lcp101.htm?utm_source=chatgpt.com" TargetMode="External"/><Relationship Id="rId5" Type="http://schemas.openxmlformats.org/officeDocument/2006/relationships/hyperlink" Target="https://www.planalto.gov.br/ccivil_03/leis/l4320.htm?utm_source=chatgpt.com" TargetMode="External"/><Relationship Id="rId4" Type="http://schemas.openxmlformats.org/officeDocument/2006/relationships/hyperlink" Target="https://www.planalto.gov.br/ccivil_03/constituicao/constituicao.htm?utm_source=chatgpt.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tce.pr.gov.br/conteudo/instrucao-de-servico-n-122-de-8-de-outubro-de-2018/318410/area/249/?utm_source=chatgpt.co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cfc.org.br/tecnica/areas-de-interesse/setor-publico/?utm_source=chatgpt.com" TargetMode="External"/><Relationship Id="rId5" Type="http://schemas.openxmlformats.org/officeDocument/2006/relationships/hyperlink" Target="https://www.gov.br/tesouronacional/pt-br/contabilidade-e-custos/manuais/manual-de-contabilidade-aplicada-ao-setor-publico-mcasp?utm_source=chatgpt.com" TargetMode="External"/><Relationship Id="rId4" Type="http://schemas.openxmlformats.org/officeDocument/2006/relationships/hyperlink" Target="https://www.planalto.gov.br/ccivil_03/_ato2015-2018/2018/decreto/d9373.htm?utm_source=chatgpt.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www.gov.br/trabalho-e-emprego/pt-br/assuntos/inspecao/seguranca-e-saude-no-trabalho/normatizacao/normas-regulamentadoras?utm_source=chatgpt.com" TargetMode="External"/><Relationship Id="rId4" Type="http://schemas.openxmlformats.org/officeDocument/2006/relationships/hyperlink" Target="https://www.tce.pr.gov.br/fiscalizado/lei-de-licitacoes-e-contratos.htm?utm_source=chatgpt.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capa-apresentação.png"/>
          <p:cNvPicPr preferRelativeResize="0"/>
          <p:nvPr/>
        </p:nvPicPr>
        <p:blipFill>
          <a:blip r:embed="rId3">
            <a:alphaModFix/>
          </a:blip>
          <a:stretch>
            <a:fillRect/>
          </a:stretch>
        </p:blipFill>
        <p:spPr>
          <a:xfrm>
            <a:off x="0" y="0"/>
            <a:ext cx="9144000" cy="5143505"/>
          </a:xfrm>
          <a:prstGeom prst="rect">
            <a:avLst/>
          </a:prstGeom>
          <a:noFill/>
          <a:ln>
            <a:noFill/>
          </a:ln>
        </p:spPr>
      </p:pic>
      <p:sp>
        <p:nvSpPr>
          <p:cNvPr id="55" name="Google Shape;55;p13"/>
          <p:cNvSpPr txBox="1"/>
          <p:nvPr/>
        </p:nvSpPr>
        <p:spPr>
          <a:xfrm>
            <a:off x="1228478" y="1855458"/>
            <a:ext cx="6872700" cy="861744"/>
          </a:xfrm>
          <a:prstGeom prst="rect">
            <a:avLst/>
          </a:prstGeom>
          <a:noFill/>
          <a:ln>
            <a:noFill/>
          </a:ln>
        </p:spPr>
        <p:txBody>
          <a:bodyPr spcFirstLastPara="1" wrap="square" lIns="91425" tIns="91425" rIns="91425" bIns="91425" anchor="t" anchorCtr="0">
            <a:spAutoFit/>
          </a:bodyPr>
          <a:lstStyle/>
          <a:p>
            <a:pPr lvl="0" algn="ctr"/>
            <a:r>
              <a:rPr lang="pt-BR" sz="4400" b="1" dirty="0">
                <a:solidFill>
                  <a:srgbClr val="00B0F0"/>
                </a:solidFill>
                <a:latin typeface="Montserrat"/>
                <a:ea typeface="Montserrat"/>
                <a:cs typeface="Montserrat"/>
                <a:sym typeface="Montserrat"/>
              </a:rPr>
              <a:t>BEM VINDOS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4A312ACB-4C36-FCF8-DE18-69293D2A608B}"/>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B422D9B2-9C6F-6F9E-54C9-0D02D0F1845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D8B30428-A7E8-517E-D206-76401F03545A}"/>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1. Recebimento do Bem</a:t>
            </a:r>
            <a:endParaRPr lang="pt-BR" sz="2200" dirty="0"/>
          </a:p>
          <a:p>
            <a:pPr algn="just"/>
            <a:r>
              <a:rPr lang="pt-BR" sz="1700" b="1" dirty="0"/>
              <a:t>c) Verificações qualitativas (marca proposta, condições, prazo de validade etc.)</a:t>
            </a:r>
            <a:endParaRPr lang="pt-BR" sz="1700" dirty="0"/>
          </a:p>
          <a:p>
            <a:pPr algn="just"/>
            <a:r>
              <a:rPr lang="pt-BR" sz="2200" dirty="0"/>
              <a:t>Além da quantidade, devem ser analisadas as especificações técnicas, marca, modelo, integridade das embalagens, lote, validade, certificações e demais requisitos previstos no edital. </a:t>
            </a:r>
          </a:p>
          <a:p>
            <a:pPr algn="just"/>
            <a:r>
              <a:rPr lang="pt-BR" sz="2200" dirty="0"/>
              <a:t>Ex.: rejeição de medicamentos com validade inferior à exigida ou mobiliário fabricado com material diferente do especificado. </a:t>
            </a:r>
          </a:p>
          <a:p>
            <a:pPr algn="just"/>
            <a:r>
              <a:rPr lang="pt-BR" sz="2200" b="1" dirty="0"/>
              <a:t>Fontes:</a:t>
            </a:r>
            <a:r>
              <a:rPr lang="pt-BR" sz="2200" dirty="0"/>
              <a:t> Lei nº 14.133/2021; Código de Defesa do Consumidor (aplicável subsidiariamente); </a:t>
            </a:r>
          </a:p>
        </p:txBody>
      </p:sp>
      <p:sp>
        <p:nvSpPr>
          <p:cNvPr id="2" name="Google Shape;56;p13">
            <a:extLst>
              <a:ext uri="{FF2B5EF4-FFF2-40B4-BE49-F238E27FC236}">
                <a16:creationId xmlns:a16="http://schemas.microsoft.com/office/drawing/2014/main" id="{E6EF133E-2BEA-C563-D876-B2F42345C9D3}"/>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98314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4DACD047-6B86-A71E-BFE0-88BA353CA1F5}"/>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5225230D-0017-A0FE-299D-BB6635A15AD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3C22D93D-9B6D-A72C-63CD-8C49C39A8384}"/>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1. Recebimento do Bem</a:t>
            </a:r>
            <a:endParaRPr lang="pt-BR" sz="2200" dirty="0"/>
          </a:p>
          <a:p>
            <a:pPr algn="just"/>
            <a:r>
              <a:rPr lang="pt-BR" sz="2200" b="1" dirty="0"/>
              <a:t>d) Atestados de recebimento</a:t>
            </a:r>
            <a:endParaRPr lang="pt-BR" sz="2200" dirty="0"/>
          </a:p>
          <a:p>
            <a:pPr algn="just"/>
            <a:r>
              <a:rPr lang="pt-BR" sz="2200" dirty="0"/>
              <a:t>O recebimento provisório ou definitivo deve ser formalizado por servidor designado, mediante atesto na nota fiscal ou termo específico, certificando que o objeto atende às condições contratuais. </a:t>
            </a:r>
          </a:p>
          <a:p>
            <a:pPr algn="just"/>
            <a:r>
              <a:rPr lang="pt-BR" sz="2200" dirty="0"/>
              <a:t>O atesto é requisito para liquidação da despesa e posterior pagamento. </a:t>
            </a:r>
          </a:p>
          <a:p>
            <a:pPr algn="just"/>
            <a:r>
              <a:rPr lang="pt-BR" sz="2200" b="1" dirty="0"/>
              <a:t>Fontes:</a:t>
            </a:r>
            <a:r>
              <a:rPr lang="pt-BR" sz="2200" dirty="0"/>
              <a:t> Lei nº 14.133/2021 (arts. 140 e 141); Lei nº 4.320/1964 (arts. 62 e 63).</a:t>
            </a:r>
          </a:p>
          <a:p>
            <a:pPr algn="just"/>
            <a:r>
              <a:rPr lang="pt-BR" sz="2200" dirty="0"/>
              <a:t> </a:t>
            </a:r>
          </a:p>
        </p:txBody>
      </p:sp>
      <p:sp>
        <p:nvSpPr>
          <p:cNvPr id="2" name="Google Shape;56;p13">
            <a:extLst>
              <a:ext uri="{FF2B5EF4-FFF2-40B4-BE49-F238E27FC236}">
                <a16:creationId xmlns:a16="http://schemas.microsoft.com/office/drawing/2014/main" id="{30D558F3-A1E4-C4E1-C38B-DF61AB8D2D4E}"/>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73143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71A5C0E9-705D-BD72-F376-026093862FEF}"/>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E33CE710-BFAE-19A7-671A-F91A69992E38}"/>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2425E80D-F561-89FF-643C-AE07CEA44F5D}"/>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2. Armazenamento</a:t>
            </a:r>
            <a:endParaRPr lang="pt-BR" sz="2200" dirty="0"/>
          </a:p>
          <a:p>
            <a:pPr algn="just"/>
            <a:r>
              <a:rPr lang="pt-BR" sz="2200" b="1" dirty="0"/>
              <a:t>a) Disposição (empilhamento, embalagens etc.)</a:t>
            </a:r>
            <a:endParaRPr lang="pt-BR" sz="2200" dirty="0"/>
          </a:p>
          <a:p>
            <a:pPr algn="just"/>
            <a:r>
              <a:rPr lang="pt-BR" sz="2200" dirty="0"/>
              <a:t>Os materiais devem ser armazenados conforme suas características físicas, químicas e operacionais, observando limites de empilhamento, utilização de pallets, identificação visual e separação por categorias. </a:t>
            </a:r>
          </a:p>
          <a:p>
            <a:pPr algn="just"/>
            <a:r>
              <a:rPr lang="pt-BR" sz="2200" dirty="0"/>
              <a:t>Ex.: produtos inflamáveis devem permanecer em locais ventilados e isolados de materiais combustíveis. </a:t>
            </a:r>
          </a:p>
          <a:p>
            <a:pPr algn="just"/>
            <a:r>
              <a:rPr lang="pt-BR" sz="2200" b="1" dirty="0"/>
              <a:t>Fontes:</a:t>
            </a:r>
            <a:r>
              <a:rPr lang="pt-BR" sz="2200" dirty="0"/>
              <a:t> NR-11;	 </a:t>
            </a:r>
          </a:p>
        </p:txBody>
      </p:sp>
      <p:sp>
        <p:nvSpPr>
          <p:cNvPr id="2" name="Google Shape;56;p13">
            <a:extLst>
              <a:ext uri="{FF2B5EF4-FFF2-40B4-BE49-F238E27FC236}">
                <a16:creationId xmlns:a16="http://schemas.microsoft.com/office/drawing/2014/main" id="{EC58CD42-4B34-0ED3-9E90-FAC94AC810EB}"/>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0857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7147560C-94B6-6914-0FBD-7E4B2570A95C}"/>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08614BA1-E567-8F7D-AFD3-089BF7D6D3B5}"/>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5B5B95CC-1B9D-7FD0-676E-C788FFC3EFBF}"/>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2. Armazenamento</a:t>
            </a:r>
            <a:endParaRPr lang="pt-BR" sz="2200" dirty="0"/>
          </a:p>
          <a:p>
            <a:pPr algn="just"/>
            <a:r>
              <a:rPr lang="pt-BR" sz="2200" b="1" dirty="0"/>
              <a:t>b) Movimentação de cargas e manuseio de materiais</a:t>
            </a:r>
            <a:endParaRPr lang="pt-BR" sz="2200" dirty="0"/>
          </a:p>
          <a:p>
            <a:pPr algn="just"/>
            <a:r>
              <a:rPr lang="pt-BR" sz="2200" dirty="0"/>
              <a:t>A movimentação deve preservar a integridade dos materiais e a segurança dos servidores, mediante uso de equipamentos apropriados e técnicas adequadas de manuseio. </a:t>
            </a:r>
          </a:p>
          <a:p>
            <a:pPr algn="just"/>
            <a:r>
              <a:rPr lang="pt-BR" sz="2200" dirty="0"/>
              <a:t>Ex.: utilização de empilhadeiras ou carrinhos hidráulicos para evitar acidentes e avarias durante a movimentação. </a:t>
            </a:r>
          </a:p>
          <a:p>
            <a:pPr algn="just"/>
            <a:r>
              <a:rPr lang="pt-BR" sz="2200" b="1" dirty="0"/>
              <a:t>Fontes:</a:t>
            </a:r>
            <a:r>
              <a:rPr lang="pt-BR" sz="2200" dirty="0"/>
              <a:t> NR-11; NR-17; </a:t>
            </a:r>
          </a:p>
        </p:txBody>
      </p:sp>
      <p:sp>
        <p:nvSpPr>
          <p:cNvPr id="2" name="Google Shape;56;p13">
            <a:extLst>
              <a:ext uri="{FF2B5EF4-FFF2-40B4-BE49-F238E27FC236}">
                <a16:creationId xmlns:a16="http://schemas.microsoft.com/office/drawing/2014/main" id="{2C9321DC-314C-0E99-C8F6-FD84418FF339}"/>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651427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ACBF281-C100-9BBB-517B-954CD01363C5}"/>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4CBAF1EB-DA54-73DA-8462-7F6F1AD4FEE2}"/>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531C3C5C-0688-F772-FEE3-87CA9B8DB6B6}"/>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2. Armazenamento</a:t>
            </a:r>
            <a:endParaRPr lang="pt-BR" sz="2200" dirty="0"/>
          </a:p>
          <a:p>
            <a:pPr algn="just"/>
            <a:r>
              <a:rPr lang="pt-BR" sz="2200" b="1" dirty="0"/>
              <a:t>c) Controle de qualidade e inventário físico</a:t>
            </a:r>
            <a:endParaRPr lang="pt-BR" sz="2200" dirty="0"/>
          </a:p>
          <a:p>
            <a:pPr algn="just"/>
            <a:r>
              <a:rPr lang="pt-BR" sz="2200" dirty="0"/>
              <a:t>O almoxarifado deve realizar inspeções periódicas das condições dos materiais e inventários físicos para confrontar os saldos existentes com os registros do sistema. </a:t>
            </a:r>
          </a:p>
          <a:p>
            <a:pPr algn="just"/>
            <a:r>
              <a:rPr lang="pt-BR" sz="2200" dirty="0"/>
              <a:t>Ex.: inventário rotativo mensal dos itens de maior valor e inventário geral ao encerramento do exercício. </a:t>
            </a:r>
          </a:p>
          <a:p>
            <a:pPr algn="just"/>
            <a:r>
              <a:rPr lang="pt-BR" sz="2200" b="1" dirty="0"/>
              <a:t>Fontes:</a:t>
            </a:r>
            <a:r>
              <a:rPr lang="pt-BR" sz="2200" dirty="0"/>
              <a:t> Lei nº 4.320/1964; NBC TSP; MCASP.</a:t>
            </a:r>
          </a:p>
        </p:txBody>
      </p:sp>
      <p:sp>
        <p:nvSpPr>
          <p:cNvPr id="2" name="Google Shape;56;p13">
            <a:extLst>
              <a:ext uri="{FF2B5EF4-FFF2-40B4-BE49-F238E27FC236}">
                <a16:creationId xmlns:a16="http://schemas.microsoft.com/office/drawing/2014/main" id="{D1D09EB7-8A2F-EC47-CAC6-AF7ECA81AC59}"/>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93497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3F58DFD4-0388-7461-C02E-9C4C83994857}"/>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A21CB241-697D-D36F-4C03-1796C0A08807}"/>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8D9956A9-B736-1951-017E-D0859FE3BB25}"/>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2. Armazenamento</a:t>
            </a:r>
            <a:endParaRPr lang="pt-BR" sz="2200" dirty="0"/>
          </a:p>
          <a:p>
            <a:pPr algn="just"/>
            <a:r>
              <a:rPr lang="pt-BR" sz="2200" b="1" dirty="0"/>
              <a:t>d) Atualização e registros de estoque</a:t>
            </a:r>
            <a:endParaRPr lang="pt-BR" sz="2200" dirty="0"/>
          </a:p>
          <a:p>
            <a:pPr algn="just"/>
            <a:r>
              <a:rPr lang="pt-BR" sz="2200" dirty="0"/>
              <a:t>Toda movimentação deve ser registrada imediatamente, assegurando rastreabilidade, histórico das operações e confiabilidade das informações gerenciais. </a:t>
            </a:r>
          </a:p>
          <a:p>
            <a:pPr algn="just"/>
            <a:r>
              <a:rPr lang="pt-BR" sz="2200" dirty="0"/>
              <a:t>Ex.: baixa automática do estoque após atendimento da requisição interna, mantendo saldo atualizado em tempo real. </a:t>
            </a:r>
          </a:p>
          <a:p>
            <a:pPr algn="just"/>
            <a:r>
              <a:rPr lang="pt-BR" sz="2200" b="1" dirty="0"/>
              <a:t>Fontes:</a:t>
            </a:r>
            <a:r>
              <a:rPr lang="pt-BR" sz="2200" dirty="0"/>
              <a:t> Lei nº 4.320/1964; MCASP; PCASP.</a:t>
            </a:r>
          </a:p>
        </p:txBody>
      </p:sp>
      <p:sp>
        <p:nvSpPr>
          <p:cNvPr id="2" name="Google Shape;56;p13">
            <a:extLst>
              <a:ext uri="{FF2B5EF4-FFF2-40B4-BE49-F238E27FC236}">
                <a16:creationId xmlns:a16="http://schemas.microsoft.com/office/drawing/2014/main" id="{351CA871-01A1-8ECE-94FC-3EEA4B71FDCD}"/>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62840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66B0B8E-2CBF-89DC-FABC-A3A716AFD52F}"/>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30337765-A527-2B16-5978-CDA7B5CD2AC6}"/>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DA2AB2F5-8DB1-DF18-F9F8-AC557D87FF18}"/>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2. Armazenamento</a:t>
            </a:r>
            <a:endParaRPr lang="pt-BR" sz="2200" dirty="0"/>
          </a:p>
          <a:p>
            <a:pPr algn="just"/>
            <a:r>
              <a:rPr lang="pt-BR" sz="2200" b="1" dirty="0"/>
              <a:t>e) Reconciliações, ajustes e auditoria simplificada</a:t>
            </a:r>
            <a:endParaRPr lang="pt-BR" sz="2200" dirty="0"/>
          </a:p>
          <a:p>
            <a:pPr algn="just"/>
            <a:r>
              <a:rPr lang="pt-BR" sz="2200" dirty="0"/>
              <a:t>As divergências entre estoque físico e registros eletrônicos devem ser conciliadas, documentadas e submetidas à análise do controle interno, identificando suas causas e promovendo ajustes quando devidamente justificados. </a:t>
            </a:r>
          </a:p>
          <a:p>
            <a:pPr algn="just"/>
            <a:r>
              <a:rPr lang="pt-BR" sz="2200" dirty="0"/>
              <a:t>Ex.: correção de saldo decorrente de erro de lançamento, mediante abertura de procedimento administrativo. </a:t>
            </a:r>
          </a:p>
          <a:p>
            <a:pPr algn="just"/>
            <a:r>
              <a:rPr lang="pt-BR" sz="2200" b="1" dirty="0"/>
              <a:t>Fontes:</a:t>
            </a:r>
            <a:r>
              <a:rPr lang="pt-BR" sz="2200" dirty="0"/>
              <a:t> NBC TSP; Controle Interno.</a:t>
            </a:r>
          </a:p>
        </p:txBody>
      </p:sp>
      <p:sp>
        <p:nvSpPr>
          <p:cNvPr id="2" name="Google Shape;56;p13">
            <a:extLst>
              <a:ext uri="{FF2B5EF4-FFF2-40B4-BE49-F238E27FC236}">
                <a16:creationId xmlns:a16="http://schemas.microsoft.com/office/drawing/2014/main" id="{3971E079-1D7D-74B8-1F76-202FB548E342}"/>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833120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F99DCD60-6071-41AB-4FDF-3DB8A440C6E3}"/>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9DBF47EA-4BAC-685D-0C58-C1CF8A3FF90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A09C5E9D-CCD8-4501-5FFC-EFB38792DB2D}"/>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2. Armazenamento</a:t>
            </a:r>
            <a:endParaRPr lang="pt-BR" sz="2200" dirty="0"/>
          </a:p>
          <a:p>
            <a:pPr algn="just"/>
            <a:r>
              <a:rPr lang="pt-BR" sz="2200" b="1" dirty="0"/>
              <a:t>f) Segurança no almoxarifado</a:t>
            </a:r>
            <a:endParaRPr lang="pt-BR" sz="2200" dirty="0"/>
          </a:p>
          <a:p>
            <a:pPr algn="just"/>
            <a:r>
              <a:rPr lang="pt-BR" sz="2200" dirty="0"/>
              <a:t>Devem ser adotadas medidas de segurança patrimonial e operacional, incluindo controle de acesso, monitoramento, combate a incêndios, conservação ambiental e proteção contra perdas, furtos e deterioração. </a:t>
            </a:r>
          </a:p>
          <a:p>
            <a:pPr algn="just"/>
            <a:r>
              <a:rPr lang="pt-BR" sz="2200" dirty="0"/>
              <a:t>Ex.: acesso restrito mediante identificação dos servidores autorizados e monitoramento por câmeras. </a:t>
            </a:r>
          </a:p>
          <a:p>
            <a:pPr algn="just"/>
            <a:r>
              <a:rPr lang="pt-BR" sz="2200" b="1" dirty="0"/>
              <a:t>Fontes:</a:t>
            </a:r>
            <a:r>
              <a:rPr lang="pt-BR" sz="2200" dirty="0"/>
              <a:t> Constituição Federal (art. 37); normas de segurança do trabalho.</a:t>
            </a:r>
          </a:p>
        </p:txBody>
      </p:sp>
      <p:sp>
        <p:nvSpPr>
          <p:cNvPr id="2" name="Google Shape;56;p13">
            <a:extLst>
              <a:ext uri="{FF2B5EF4-FFF2-40B4-BE49-F238E27FC236}">
                <a16:creationId xmlns:a16="http://schemas.microsoft.com/office/drawing/2014/main" id="{D264407B-C060-4EA0-E039-109C4FAB49AD}"/>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010346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85329A52-75A0-5174-E778-DD5091C3DF0A}"/>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720FA678-0982-B770-7613-49A57DD7B45F}"/>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4696A9CF-BDB9-FE26-C6E2-C37AAD0C7A34}"/>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3. Distribuição</a:t>
            </a:r>
            <a:endParaRPr lang="pt-BR" sz="2200" dirty="0"/>
          </a:p>
          <a:p>
            <a:pPr algn="just"/>
            <a:r>
              <a:rPr lang="pt-BR" sz="2200" b="1" dirty="0"/>
              <a:t>a) Requisições e romaneios internos</a:t>
            </a:r>
            <a:endParaRPr lang="pt-BR" sz="2200" dirty="0"/>
          </a:p>
          <a:p>
            <a:pPr algn="just"/>
            <a:r>
              <a:rPr lang="pt-BR" sz="2200" dirty="0"/>
              <a:t>A distribuição de materiais somente deve ocorrer mediante requisição formal da unidade interessada, autorizada pela chefia competente e registrada em sistema ou romaneio, garantindo rastreabilidade e prestação de contas. </a:t>
            </a:r>
          </a:p>
          <a:p>
            <a:pPr algn="just"/>
            <a:r>
              <a:rPr lang="pt-BR" sz="2200" dirty="0"/>
              <a:t>Ex.: entrega de materiais de expediente mediante requisição eletrônica assinada digitalmente. </a:t>
            </a:r>
          </a:p>
          <a:p>
            <a:pPr algn="just"/>
            <a:r>
              <a:rPr lang="pt-BR" sz="2200" b="1" dirty="0"/>
              <a:t>Fontes:</a:t>
            </a:r>
            <a:r>
              <a:rPr lang="pt-BR" sz="2200" dirty="0"/>
              <a:t> Lei nº 4.320/1964; Orientação do Controle Interno. </a:t>
            </a:r>
          </a:p>
        </p:txBody>
      </p:sp>
      <p:sp>
        <p:nvSpPr>
          <p:cNvPr id="2" name="Google Shape;56;p13">
            <a:extLst>
              <a:ext uri="{FF2B5EF4-FFF2-40B4-BE49-F238E27FC236}">
                <a16:creationId xmlns:a16="http://schemas.microsoft.com/office/drawing/2014/main" id="{12ABE81C-B42F-FAFC-EB3C-E8C1AC03C6EC}"/>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74348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E575C657-82A9-0E2E-8516-1FDB77348142}"/>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943582B6-0306-2D94-4357-80680F8B1EB1}"/>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91CB48A0-CA01-D3AD-B7EB-E5A8CFBC6323}"/>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3. Distribuição</a:t>
            </a:r>
            <a:endParaRPr lang="pt-BR" sz="2200" dirty="0"/>
          </a:p>
          <a:p>
            <a:pPr algn="just"/>
            <a:r>
              <a:rPr lang="pt-BR" sz="2200" b="1" dirty="0"/>
              <a:t>b) Formas de entrega</a:t>
            </a:r>
            <a:endParaRPr lang="pt-BR" sz="2200" dirty="0"/>
          </a:p>
          <a:p>
            <a:pPr algn="just"/>
            <a:r>
              <a:rPr lang="pt-BR" sz="2200" dirty="0"/>
              <a:t>A entrega pode ocorrer diretamente à unidade requisitante, por retirada autorizada ou mediante cronograma de distribuição previamente definido, sempre com identificação do responsável pelo recebimento. </a:t>
            </a:r>
          </a:p>
          <a:p>
            <a:pPr algn="just"/>
            <a:r>
              <a:rPr lang="pt-BR" sz="2200" dirty="0"/>
              <a:t>Ex.: distribuição mensal de materiais de limpeza às secretarias municipais com protocolo de entrega. </a:t>
            </a:r>
          </a:p>
          <a:p>
            <a:pPr algn="just"/>
            <a:r>
              <a:rPr lang="pt-BR" sz="2200" b="1" dirty="0"/>
              <a:t>Fontes:</a:t>
            </a:r>
            <a:r>
              <a:rPr lang="pt-BR" sz="2200" dirty="0"/>
              <a:t> Boas práticas de gestão de estoques; </a:t>
            </a:r>
          </a:p>
        </p:txBody>
      </p:sp>
      <p:sp>
        <p:nvSpPr>
          <p:cNvPr id="2" name="Google Shape;56;p13">
            <a:extLst>
              <a:ext uri="{FF2B5EF4-FFF2-40B4-BE49-F238E27FC236}">
                <a16:creationId xmlns:a16="http://schemas.microsoft.com/office/drawing/2014/main" id="{EA7942CB-1C0F-CF12-18BF-34350A832438}"/>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73345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capa-apresentação.png"/>
          <p:cNvPicPr preferRelativeResize="0"/>
          <p:nvPr/>
        </p:nvPicPr>
        <p:blipFill>
          <a:blip r:embed="rId3">
            <a:alphaModFix/>
          </a:blip>
          <a:stretch>
            <a:fillRect/>
          </a:stretch>
        </p:blipFill>
        <p:spPr>
          <a:xfrm>
            <a:off x="0" y="0"/>
            <a:ext cx="9144000" cy="5143505"/>
          </a:xfrm>
          <a:prstGeom prst="rect">
            <a:avLst/>
          </a:prstGeom>
          <a:noFill/>
          <a:ln>
            <a:noFill/>
          </a:ln>
        </p:spPr>
      </p:pic>
      <p:sp>
        <p:nvSpPr>
          <p:cNvPr id="55" name="Google Shape;55;p13"/>
          <p:cNvSpPr txBox="1"/>
          <p:nvPr/>
        </p:nvSpPr>
        <p:spPr>
          <a:xfrm>
            <a:off x="1228478" y="1855458"/>
            <a:ext cx="6872700" cy="1046410"/>
          </a:xfrm>
          <a:prstGeom prst="rect">
            <a:avLst/>
          </a:prstGeom>
          <a:noFill/>
          <a:ln>
            <a:noFill/>
          </a:ln>
        </p:spPr>
        <p:txBody>
          <a:bodyPr spcFirstLastPara="1" wrap="square" lIns="91425" tIns="91425" rIns="91425" bIns="91425" anchor="t" anchorCtr="0">
            <a:spAutoFit/>
          </a:bodyPr>
          <a:lstStyle/>
          <a:p>
            <a:r>
              <a:rPr lang="pt-BR" sz="3200" b="1" dirty="0">
                <a:solidFill>
                  <a:srgbClr val="00B0F0"/>
                </a:solidFill>
              </a:rPr>
              <a:t>Frotas, Patrimônio e Almoxarifado</a:t>
            </a:r>
            <a:endParaRPr lang="pt-BR" sz="3200" dirty="0">
              <a:solidFill>
                <a:srgbClr val="00B0F0"/>
              </a:solidFill>
            </a:endParaRPr>
          </a:p>
          <a:p>
            <a:r>
              <a:rPr lang="pt-BR" sz="2400" dirty="0">
                <a:solidFill>
                  <a:schemeClr val="bg1"/>
                </a:solidFill>
              </a:rPr>
              <a:t>Novas Regras e Dicas de Inteligência Artificial</a:t>
            </a:r>
            <a:endParaRPr sz="24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3EF51995-7F7E-E1DF-5DED-685BCAA0DCA1}"/>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A29E35E2-7CD2-A4B5-3D9A-F293AD5F298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108BF49C-F212-18CE-0C66-C7E0C1377366}"/>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3. Distribuição</a:t>
            </a:r>
            <a:endParaRPr lang="pt-BR" sz="2200" dirty="0"/>
          </a:p>
          <a:p>
            <a:pPr algn="just"/>
            <a:r>
              <a:rPr lang="pt-BR" sz="2200" b="1" dirty="0"/>
              <a:t>c) Estudo de fluxo temporal e processos de reposição</a:t>
            </a:r>
            <a:endParaRPr lang="pt-BR" sz="2200" dirty="0"/>
          </a:p>
          <a:p>
            <a:pPr algn="just"/>
            <a:r>
              <a:rPr lang="pt-BR" sz="2200" dirty="0"/>
              <a:t>O histórico de consumo, o prazo médio de entrega dos fornecedores e o estoque de segurança subsidiam a definição do ponto de reposição, reduzindo riscos de desabastecimento ou excesso de estoque. </a:t>
            </a:r>
          </a:p>
          <a:p>
            <a:pPr algn="just"/>
            <a:r>
              <a:rPr lang="pt-BR" sz="2200" dirty="0"/>
              <a:t>Ex.: aquisição programada de papel sulfite antes que o saldo atinja o estoque mínimo estabelecido. </a:t>
            </a:r>
          </a:p>
          <a:p>
            <a:pPr algn="just"/>
            <a:r>
              <a:rPr lang="pt-BR" sz="2200" b="1" dirty="0"/>
              <a:t>Fontes:</a:t>
            </a:r>
            <a:r>
              <a:rPr lang="pt-BR" sz="2200" dirty="0"/>
              <a:t> Lei nº 14.133/2021; princípios da eficiência e do planejamento.</a:t>
            </a:r>
          </a:p>
        </p:txBody>
      </p:sp>
      <p:sp>
        <p:nvSpPr>
          <p:cNvPr id="2" name="Google Shape;56;p13">
            <a:extLst>
              <a:ext uri="{FF2B5EF4-FFF2-40B4-BE49-F238E27FC236}">
                <a16:creationId xmlns:a16="http://schemas.microsoft.com/office/drawing/2014/main" id="{2CAE8955-F2C7-87A1-0642-B87792496AD8}"/>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529437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DEE0D803-E77D-94E6-E024-D16C994F4D2B}"/>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1171E262-EBC7-0306-C232-506F0AFAE874}"/>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A1D2ABD2-EDB6-5505-BFA2-FD38F180A898}"/>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3. Distribuição</a:t>
            </a:r>
            <a:endParaRPr lang="pt-BR" sz="2200" dirty="0"/>
          </a:p>
          <a:p>
            <a:pPr algn="just"/>
            <a:r>
              <a:rPr lang="pt-BR" sz="2200" b="1" dirty="0"/>
              <a:t>d) Comunicações prévias ao setor de compras</a:t>
            </a:r>
            <a:endParaRPr lang="pt-BR" sz="2200" dirty="0"/>
          </a:p>
          <a:p>
            <a:pPr algn="just"/>
            <a:r>
              <a:rPr lang="pt-BR" sz="2200" dirty="0"/>
              <a:t>O almoxarifado deve fornecer informações periódicas sobre níveis de estoque, consumo e previsão de reposição, permitindo ao setor de compras planejar novas aquisições e evitar contratações emergenciais. </a:t>
            </a:r>
          </a:p>
          <a:p>
            <a:pPr algn="just"/>
            <a:r>
              <a:rPr lang="pt-BR" sz="2200" dirty="0"/>
              <a:t>Ex.: emissão mensal de relatório de itens críticos para subsidiar o Plano Anual de Contratações (PAC). </a:t>
            </a:r>
          </a:p>
          <a:p>
            <a:pPr algn="just"/>
            <a:r>
              <a:rPr lang="pt-BR" sz="2200" b="1" dirty="0"/>
              <a:t>Fontes:</a:t>
            </a:r>
            <a:r>
              <a:rPr lang="pt-BR" sz="2200" dirty="0"/>
              <a:t> Lei nº 14.133/2021; Plano Anual de Contratações; </a:t>
            </a:r>
          </a:p>
        </p:txBody>
      </p:sp>
      <p:sp>
        <p:nvSpPr>
          <p:cNvPr id="2" name="Google Shape;56;p13">
            <a:extLst>
              <a:ext uri="{FF2B5EF4-FFF2-40B4-BE49-F238E27FC236}">
                <a16:creationId xmlns:a16="http://schemas.microsoft.com/office/drawing/2014/main" id="{8F770E79-5684-B3F9-DC82-D8684BA377D7}"/>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61306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CED16B50-D33C-E6CA-4FB0-30D34CD02F20}"/>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F9CE41BF-4FC2-BA44-F580-44B91BBA0E2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B1565C35-6A81-AEFD-DFAE-444EFB243E22}"/>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3. Distribuição</a:t>
            </a:r>
            <a:endParaRPr lang="pt-BR" sz="2200" dirty="0"/>
          </a:p>
          <a:p>
            <a:pPr algn="just"/>
            <a:r>
              <a:rPr lang="pt-BR" sz="2200" b="1" dirty="0"/>
              <a:t>e) Responsabilizações</a:t>
            </a:r>
            <a:endParaRPr lang="pt-BR" sz="2200" dirty="0"/>
          </a:p>
          <a:p>
            <a:pPr algn="just"/>
            <a:r>
              <a:rPr lang="pt-BR" sz="2200" dirty="0"/>
              <a:t>Os responsáveis pelo almoxarifado respondem pela guarda, conservação, registro e movimentação dos materiais públicos, podendo ser responsabilizados administrativa, civil e penalmente por perdas, extravios, omissões ou danos ao erário. </a:t>
            </a:r>
          </a:p>
        </p:txBody>
      </p:sp>
      <p:sp>
        <p:nvSpPr>
          <p:cNvPr id="2" name="Google Shape;56;p13">
            <a:extLst>
              <a:ext uri="{FF2B5EF4-FFF2-40B4-BE49-F238E27FC236}">
                <a16:creationId xmlns:a16="http://schemas.microsoft.com/office/drawing/2014/main" id="{60D2555B-EE94-2E75-7621-87185761DF4C}"/>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408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06405E7-4DFE-56FC-EC87-658E75789944}"/>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E77812E0-373C-94AE-DF03-35FE1F166C5B}"/>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F8AD8F7D-8354-66B6-EE58-6262AAF4992A}"/>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3. Distribuição</a:t>
            </a:r>
            <a:endParaRPr lang="pt-BR" sz="2200" dirty="0"/>
          </a:p>
          <a:p>
            <a:pPr algn="just"/>
            <a:r>
              <a:rPr lang="pt-BR" sz="2200" b="1" dirty="0"/>
              <a:t>e) Responsabilizações</a:t>
            </a:r>
            <a:endParaRPr lang="pt-BR" sz="2200" dirty="0"/>
          </a:p>
          <a:p>
            <a:pPr algn="just"/>
            <a:r>
              <a:rPr lang="pt-BR" sz="2200" dirty="0"/>
              <a:t>Ex.: a ausência de inventário ou o desaparecimento de bens sem justificativa pode ensejar Processo Administrativo Disciplinar (PAD), ressarcimento ao erário, aplicação de multa pelo Tribunal de Contas e, quando cabível, responsabilização por improbidade ou crime contra a Administração Pública. </a:t>
            </a:r>
          </a:p>
          <a:p>
            <a:pPr algn="just"/>
            <a:r>
              <a:rPr lang="pt-BR" sz="2200" b="1" dirty="0"/>
              <a:t>Fontes:</a:t>
            </a:r>
            <a:r>
              <a:rPr lang="pt-BR" sz="2200" dirty="0"/>
              <a:t> Constituição Federal (art. 37); Lei nº 14.133/2021; Lei nº 4.320/1964; Lei nº 8.429/1992; Código Penal (peculato);</a:t>
            </a:r>
          </a:p>
        </p:txBody>
      </p:sp>
      <p:sp>
        <p:nvSpPr>
          <p:cNvPr id="2" name="Google Shape;56;p13">
            <a:extLst>
              <a:ext uri="{FF2B5EF4-FFF2-40B4-BE49-F238E27FC236}">
                <a16:creationId xmlns:a16="http://schemas.microsoft.com/office/drawing/2014/main" id="{0DEE47AE-A97E-F61D-471C-21C76D9669AB}"/>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48699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A43CAC55-E6D1-2440-3C77-26A2AF5116AC}"/>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A3719A1B-8981-E82B-C168-307C0792F69F}"/>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24788624-CB33-6602-6C52-751BEDB14707}"/>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000" b="1" dirty="0"/>
              <a:t>Estudo de Caso:</a:t>
            </a:r>
          </a:p>
          <a:p>
            <a:pPr algn="just"/>
            <a:r>
              <a:rPr lang="pt-BR" sz="2000" dirty="0"/>
              <a:t>Um município recebeu materiais de expediente, construção e informática, porém a conferência foi realizada de forma inadequada, permitindo o ingresso de itens com divergências de quantidade e especificação. </a:t>
            </a:r>
          </a:p>
          <a:p>
            <a:pPr algn="just"/>
            <a:r>
              <a:rPr lang="pt-BR" sz="2000" dirty="0"/>
              <a:t>No armazenamento, parte dos materiais foi acondicionada de forma incorreta e ocorreram saídas sem requisição ou registro no sistema.</a:t>
            </a:r>
          </a:p>
          <a:p>
            <a:pPr algn="just"/>
            <a:r>
              <a:rPr lang="pt-BR" sz="2000" dirty="0"/>
              <a:t>Durante o inventário, o Controle Interno identificou diferenças entre o estoque físico e os registros, além de perdas por deterioração.</a:t>
            </a:r>
          </a:p>
          <a:p>
            <a:pPr algn="just"/>
            <a:r>
              <a:rPr lang="pt-BR" sz="2000" b="1" dirty="0"/>
              <a:t>Perguntas:</a:t>
            </a:r>
            <a:r>
              <a:rPr lang="pt-BR" sz="2000" dirty="0"/>
              <a:t> </a:t>
            </a:r>
          </a:p>
          <a:p>
            <a:pPr algn="just"/>
            <a:r>
              <a:rPr lang="pt-BR" sz="2000" dirty="0"/>
              <a:t>Quais falhas ocorreram nas etapas de recebimento, armazenamento e distribuição? </a:t>
            </a:r>
          </a:p>
          <a:p>
            <a:pPr algn="just"/>
            <a:r>
              <a:rPr lang="pt-BR" sz="2000" dirty="0"/>
              <a:t>Quais procedimentos deveriam ter sido adotados e quais as possíveis responsabilizações dos agentes envolvidos?</a:t>
            </a:r>
          </a:p>
          <a:p>
            <a:pPr algn="just"/>
            <a:endParaRPr lang="pt-BR" sz="2200" dirty="0"/>
          </a:p>
        </p:txBody>
      </p:sp>
      <p:sp>
        <p:nvSpPr>
          <p:cNvPr id="2" name="Google Shape;56;p13">
            <a:extLst>
              <a:ext uri="{FF2B5EF4-FFF2-40B4-BE49-F238E27FC236}">
                <a16:creationId xmlns:a16="http://schemas.microsoft.com/office/drawing/2014/main" id="{E01E1B97-644B-D8AE-1C80-953FCADFF8D1}"/>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647144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98363C0-CA67-755F-C162-85643091D28E}"/>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E7C922F4-E19B-1716-65B6-71B48DB4C0F6}"/>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2BE64C3A-CC5A-19CA-04D0-D1174279B992}"/>
              </a:ext>
            </a:extLst>
          </p:cNvPr>
          <p:cNvSpPr txBox="1"/>
          <p:nvPr/>
        </p:nvSpPr>
        <p:spPr>
          <a:xfrm>
            <a:off x="142792" y="71288"/>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Recebimento:</a:t>
            </a:r>
            <a:r>
              <a:rPr lang="pt-BR" sz="2200" dirty="0"/>
              <a:t> O almoxarifado deveria conferir a quantidade, a qualidade, a marca, as especificações e a documentação (nota fiscal, empenho e contrato) antes de atestar o recebimento. Materiais em desacordo deveriam ser recusados ou recebidos com ressalvas e comunicados ao setor de compras e ao fiscal do contrato.</a:t>
            </a:r>
          </a:p>
        </p:txBody>
      </p:sp>
      <p:sp>
        <p:nvSpPr>
          <p:cNvPr id="2" name="Google Shape;56;p13">
            <a:extLst>
              <a:ext uri="{FF2B5EF4-FFF2-40B4-BE49-F238E27FC236}">
                <a16:creationId xmlns:a16="http://schemas.microsoft.com/office/drawing/2014/main" id="{904173E0-3638-9FA9-7F09-10FE80D0AEE5}"/>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52754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B9660B7-68CE-2340-21CC-2DB6F48B6C82}"/>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1EAF342A-E7A3-9878-5A61-1E44FCCA6488}"/>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9073871F-F3D6-59B9-E414-9229F735E3E2}"/>
              </a:ext>
            </a:extLst>
          </p:cNvPr>
          <p:cNvSpPr txBox="1"/>
          <p:nvPr/>
        </p:nvSpPr>
        <p:spPr>
          <a:xfrm>
            <a:off x="142792" y="71288"/>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Armazenamento:</a:t>
            </a:r>
            <a:r>
              <a:rPr lang="pt-BR" sz="2200" dirty="0"/>
              <a:t> Os materiais deveriam ser armazenados conforme suas características, com identificação, organização, controle de validade, segurança e registro imediato no sistema. Inventários periódicos e conciliações entre estoque físico e contábil deveriam ser realizados para identificar e corrigir divergências.</a:t>
            </a:r>
          </a:p>
          <a:p>
            <a:pPr algn="just"/>
            <a:endParaRPr lang="pt-BR" sz="2200" b="1" dirty="0"/>
          </a:p>
          <a:p>
            <a:pPr algn="just"/>
            <a:r>
              <a:rPr lang="pt-BR" sz="2200" b="1" dirty="0"/>
              <a:t>Distribuição:</a:t>
            </a:r>
            <a:r>
              <a:rPr lang="pt-BR" sz="2200" dirty="0"/>
              <a:t> Toda saída de material deveria ocorrer mediante requisição formal, autorização da chefia e registro da movimentação, garantindo a rastreabilidade do consumo e subsidiando o planejamento de reposição pelo setor de compras.</a:t>
            </a:r>
          </a:p>
        </p:txBody>
      </p:sp>
      <p:sp>
        <p:nvSpPr>
          <p:cNvPr id="2" name="Google Shape;56;p13">
            <a:extLst>
              <a:ext uri="{FF2B5EF4-FFF2-40B4-BE49-F238E27FC236}">
                <a16:creationId xmlns:a16="http://schemas.microsoft.com/office/drawing/2014/main" id="{096189A4-78C1-8A76-C631-4B9D01727023}"/>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151049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D0C85C83-2F88-B148-77DB-5C3CD70F0975}"/>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2329B255-492B-E329-12C1-F8DAC72463A7}"/>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BB8BFFE7-8576-835C-1624-3100A436E839}"/>
              </a:ext>
            </a:extLst>
          </p:cNvPr>
          <p:cNvSpPr txBox="1"/>
          <p:nvPr/>
        </p:nvSpPr>
        <p:spPr>
          <a:xfrm>
            <a:off x="142792" y="71288"/>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Responsabilizações:</a:t>
            </a:r>
            <a:r>
              <a:rPr lang="pt-BR" sz="2200" dirty="0"/>
              <a:t> As falhas podem caracterizar deficiência dos controles internos e ensejar responsabilização administrativa dos servidores envolvidos, obrigação de ressarcimento ao erário em caso de prejuízo, além de apontamentos, recomendações ou aplicação de sanções pelo Tribunal de Contas, quando constatada negligência, omissão ou dano ao patrimônio público. </a:t>
            </a:r>
          </a:p>
        </p:txBody>
      </p:sp>
      <p:sp>
        <p:nvSpPr>
          <p:cNvPr id="2" name="Google Shape;56;p13">
            <a:extLst>
              <a:ext uri="{FF2B5EF4-FFF2-40B4-BE49-F238E27FC236}">
                <a16:creationId xmlns:a16="http://schemas.microsoft.com/office/drawing/2014/main" id="{844CC372-B57D-6082-F089-75C6BA020AC8}"/>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249439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30532461-AA70-171B-2A58-2F7047C31472}"/>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A5369EFB-EDDE-1259-A575-DB46FE633A7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8C27A034-7B5C-C337-880F-738160A282EB}"/>
              </a:ext>
            </a:extLst>
          </p:cNvPr>
          <p:cNvSpPr txBox="1"/>
          <p:nvPr/>
        </p:nvSpPr>
        <p:spPr>
          <a:xfrm>
            <a:off x="142792" y="71288"/>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solidFill>
                  <a:srgbClr val="00B0F0"/>
                </a:solidFill>
              </a:rPr>
              <a:t>Questão 1</a:t>
            </a:r>
            <a:endParaRPr lang="pt-BR" sz="2200" dirty="0">
              <a:solidFill>
                <a:srgbClr val="00B0F0"/>
              </a:solidFill>
            </a:endParaRPr>
          </a:p>
          <a:p>
            <a:pPr algn="just"/>
            <a:r>
              <a:rPr lang="pt-BR" sz="2200" dirty="0">
                <a:solidFill>
                  <a:srgbClr val="00B0F0"/>
                </a:solidFill>
              </a:rPr>
              <a:t>Explique quais procedimentos devem ser adotados pelo servidor responsável pelo almoxarifado durante o recebimento de materiais, destacando a importância da conferência quantitativa, qualitativa e da formalização do atesto de recebimento.</a:t>
            </a:r>
          </a:p>
          <a:p>
            <a:pPr algn="just"/>
            <a:r>
              <a:rPr lang="pt-BR" sz="2200" dirty="0">
                <a:solidFill>
                  <a:srgbClr val="00B0F0"/>
                </a:solidFill>
              </a:rPr>
              <a:t> </a:t>
            </a:r>
            <a:endParaRPr lang="pt-BR" sz="2200" dirty="0"/>
          </a:p>
        </p:txBody>
      </p:sp>
      <p:sp>
        <p:nvSpPr>
          <p:cNvPr id="2" name="Google Shape;56;p13">
            <a:extLst>
              <a:ext uri="{FF2B5EF4-FFF2-40B4-BE49-F238E27FC236}">
                <a16:creationId xmlns:a16="http://schemas.microsoft.com/office/drawing/2014/main" id="{AE02B463-8569-3485-1D6A-919A641AE6AC}"/>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53582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368FCE0F-F555-C77D-A318-88EAB7D2AADD}"/>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0F954798-48E7-5306-E8D4-71E4CBEAFE6B}"/>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85DE16E1-FC99-5290-4E68-48B88AEBE89B}"/>
              </a:ext>
            </a:extLst>
          </p:cNvPr>
          <p:cNvSpPr txBox="1"/>
          <p:nvPr/>
        </p:nvSpPr>
        <p:spPr>
          <a:xfrm>
            <a:off x="142792" y="71288"/>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solidFill>
                  <a:srgbClr val="00B0F0"/>
                </a:solidFill>
              </a:rPr>
              <a:t>Questão 2</a:t>
            </a:r>
            <a:endParaRPr lang="pt-BR" sz="2200" dirty="0">
              <a:solidFill>
                <a:srgbClr val="00B0F0"/>
              </a:solidFill>
            </a:endParaRPr>
          </a:p>
          <a:p>
            <a:pPr algn="just"/>
            <a:r>
              <a:rPr lang="pt-BR" sz="2200" dirty="0">
                <a:solidFill>
                  <a:srgbClr val="00B0F0"/>
                </a:solidFill>
              </a:rPr>
              <a:t>Descreva as principais boas práticas relacionadas ao armazenamento de materiais em um almoxarifado público, resposta, aborde aspectos como organização, segurança, controle de estoque, inventários físicos e atualização dos registros.</a:t>
            </a:r>
          </a:p>
        </p:txBody>
      </p:sp>
      <p:sp>
        <p:nvSpPr>
          <p:cNvPr id="2" name="Google Shape;56;p13">
            <a:extLst>
              <a:ext uri="{FF2B5EF4-FFF2-40B4-BE49-F238E27FC236}">
                <a16:creationId xmlns:a16="http://schemas.microsoft.com/office/drawing/2014/main" id="{2C027471-3DDF-DAD0-E114-EDB576659E4B}"/>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24719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F1CA1170-8CB7-ACB2-2929-C3FF5E811A82}"/>
            </a:ext>
          </a:extLst>
        </p:cNvPr>
        <p:cNvGrpSpPr/>
        <p:nvPr/>
      </p:nvGrpSpPr>
      <p:grpSpPr>
        <a:xfrm>
          <a:off x="0" y="0"/>
          <a:ext cx="0" cy="0"/>
          <a:chOff x="0" y="0"/>
          <a:chExt cx="0" cy="0"/>
        </a:xfrm>
      </p:grpSpPr>
      <p:pic>
        <p:nvPicPr>
          <p:cNvPr id="54" name="Google Shape;54;p13" title="capa-apresentação.png">
            <a:extLst>
              <a:ext uri="{FF2B5EF4-FFF2-40B4-BE49-F238E27FC236}">
                <a16:creationId xmlns:a16="http://schemas.microsoft.com/office/drawing/2014/main" id="{E4124EC6-4CBA-F6FF-E663-5E65AA07A09E}"/>
              </a:ext>
            </a:extLst>
          </p:cNvPr>
          <p:cNvPicPr preferRelativeResize="0"/>
          <p:nvPr/>
        </p:nvPicPr>
        <p:blipFill>
          <a:blip r:embed="rId3">
            <a:alphaModFix/>
          </a:blip>
          <a:stretch>
            <a:fillRect/>
          </a:stretch>
        </p:blipFill>
        <p:spPr>
          <a:xfrm>
            <a:off x="0" y="-5"/>
            <a:ext cx="9144000" cy="5143505"/>
          </a:xfrm>
          <a:prstGeom prst="rect">
            <a:avLst/>
          </a:prstGeom>
          <a:noFill/>
          <a:ln>
            <a:noFill/>
          </a:ln>
        </p:spPr>
      </p:pic>
      <p:sp>
        <p:nvSpPr>
          <p:cNvPr id="55" name="Google Shape;55;p13">
            <a:extLst>
              <a:ext uri="{FF2B5EF4-FFF2-40B4-BE49-F238E27FC236}">
                <a16:creationId xmlns:a16="http://schemas.microsoft.com/office/drawing/2014/main" id="{7300B0FE-9D7B-A551-E1AB-4914534188C3}"/>
              </a:ext>
            </a:extLst>
          </p:cNvPr>
          <p:cNvSpPr txBox="1"/>
          <p:nvPr/>
        </p:nvSpPr>
        <p:spPr>
          <a:xfrm>
            <a:off x="1135650" y="1691829"/>
            <a:ext cx="6872700" cy="1046410"/>
          </a:xfrm>
          <a:prstGeom prst="rect">
            <a:avLst/>
          </a:prstGeom>
          <a:noFill/>
          <a:ln>
            <a:noFill/>
          </a:ln>
        </p:spPr>
        <p:txBody>
          <a:bodyPr spcFirstLastPara="1" wrap="square" lIns="91425" tIns="91425" rIns="91425" bIns="91425" anchor="t" anchorCtr="0">
            <a:spAutoFit/>
          </a:bodyPr>
          <a:lstStyle/>
          <a:p>
            <a:r>
              <a:rPr lang="pt-BR" sz="2800" dirty="0">
                <a:solidFill>
                  <a:schemeClr val="bg1"/>
                </a:solidFill>
              </a:rPr>
              <a:t>Almoxarifado: </a:t>
            </a:r>
          </a:p>
          <a:p>
            <a:r>
              <a:rPr lang="pt-BR" sz="2800" dirty="0">
                <a:solidFill>
                  <a:schemeClr val="bg1"/>
                </a:solidFill>
              </a:rPr>
              <a:t>Gestão, Controle e Responsabilizações</a:t>
            </a:r>
            <a:endParaRPr lang="pt-BR" sz="9600" dirty="0">
              <a:solidFill>
                <a:schemeClr val="bg1"/>
              </a:solidFill>
            </a:endParaRPr>
          </a:p>
        </p:txBody>
      </p:sp>
      <p:sp>
        <p:nvSpPr>
          <p:cNvPr id="2" name="Google Shape;56;p13">
            <a:extLst>
              <a:ext uri="{FF2B5EF4-FFF2-40B4-BE49-F238E27FC236}">
                <a16:creationId xmlns:a16="http://schemas.microsoft.com/office/drawing/2014/main" id="{66A4EBDD-D6CA-C78F-6690-7B9B9557581E}"/>
              </a:ext>
            </a:extLst>
          </p:cNvPr>
          <p:cNvSpPr txBox="1"/>
          <p:nvPr/>
        </p:nvSpPr>
        <p:spPr>
          <a:xfrm>
            <a:off x="1135650" y="2659683"/>
            <a:ext cx="4098007" cy="492412"/>
          </a:xfrm>
          <a:prstGeom prst="rect">
            <a:avLst/>
          </a:prstGeom>
          <a:noFill/>
          <a:ln>
            <a:noFill/>
          </a:ln>
        </p:spPr>
        <p:txBody>
          <a:bodyPr spcFirstLastPara="1" wrap="square" lIns="91425" tIns="91425" rIns="91425" bIns="91425" anchor="t" anchorCtr="0">
            <a:spAutoFit/>
          </a:bodyPr>
          <a:lstStyle/>
          <a:p>
            <a:r>
              <a:rPr lang="pt-BR" sz="2000" dirty="0">
                <a:solidFill>
                  <a:schemeClr val="accent1"/>
                </a:solidFill>
                <a:latin typeface="Arial" panose="020B0604020202020204" pitchFamily="34" charset="0"/>
                <a:cs typeface="Arial" panose="020B0604020202020204" pitchFamily="34" charset="0"/>
              </a:rPr>
              <a:t>Dia: 08/07/2026  Das 09h às 12h</a:t>
            </a:r>
          </a:p>
        </p:txBody>
      </p:sp>
    </p:spTree>
    <p:extLst>
      <p:ext uri="{BB962C8B-B14F-4D97-AF65-F5344CB8AC3E}">
        <p14:creationId xmlns:p14="http://schemas.microsoft.com/office/powerpoint/2010/main" val="696507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96D3518-460D-9BD2-1479-1C981AA4AE4F}"/>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361FBE38-EC8F-5CA1-139B-109047ABBE5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44A7B886-2610-8616-39F4-DF3337411790}"/>
              </a:ext>
            </a:extLst>
          </p:cNvPr>
          <p:cNvSpPr txBox="1"/>
          <p:nvPr/>
        </p:nvSpPr>
        <p:spPr>
          <a:xfrm>
            <a:off x="142792" y="71288"/>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solidFill>
                  <a:srgbClr val="00B0F0"/>
                </a:solidFill>
              </a:rPr>
              <a:t>Questão 3</a:t>
            </a:r>
            <a:endParaRPr lang="pt-BR" sz="2200" dirty="0">
              <a:solidFill>
                <a:srgbClr val="00B0F0"/>
              </a:solidFill>
            </a:endParaRPr>
          </a:p>
          <a:p>
            <a:pPr algn="just"/>
            <a:r>
              <a:rPr lang="pt-BR" sz="2200" dirty="0">
                <a:solidFill>
                  <a:srgbClr val="00B0F0"/>
                </a:solidFill>
              </a:rPr>
              <a:t>Analise as responsabilidades do servidor responsável pelo almoxarifado na fase de distribuição de materiais. </a:t>
            </a:r>
          </a:p>
          <a:p>
            <a:pPr algn="just"/>
            <a:r>
              <a:rPr lang="pt-BR" sz="2200" dirty="0">
                <a:solidFill>
                  <a:srgbClr val="00B0F0"/>
                </a:solidFill>
              </a:rPr>
              <a:t>Explique a importância das requisições formais, dos registros de movimentação, do planejamento de reposição e das possíveis responsabilizações decorrentes de falhas na gestão do estoque.</a:t>
            </a:r>
          </a:p>
          <a:p>
            <a:pPr algn="just"/>
            <a:endParaRPr lang="pt-BR" sz="2200" dirty="0"/>
          </a:p>
        </p:txBody>
      </p:sp>
      <p:sp>
        <p:nvSpPr>
          <p:cNvPr id="2" name="Google Shape;56;p13">
            <a:extLst>
              <a:ext uri="{FF2B5EF4-FFF2-40B4-BE49-F238E27FC236}">
                <a16:creationId xmlns:a16="http://schemas.microsoft.com/office/drawing/2014/main" id="{61E86C32-6A1E-3101-9B81-B069127A4D76}"/>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383754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E375C9AF-62F0-00EC-E666-57503EB248E1}"/>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215CFDE3-75DF-30FC-C959-E3C2434A33BF}"/>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450EDD89-AC33-2138-355B-073AEEAB4FB9}"/>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1600" b="1" dirty="0"/>
              <a:t>Referências</a:t>
            </a:r>
            <a:endParaRPr lang="pt-BR" sz="1600" dirty="0"/>
          </a:p>
          <a:p>
            <a:pPr algn="just"/>
            <a:r>
              <a:rPr lang="pt-BR" sz="1600" dirty="0"/>
              <a:t>BRASIL. </a:t>
            </a:r>
            <a:r>
              <a:rPr lang="pt-BR" sz="1600" b="1" dirty="0"/>
              <a:t>Constituição (1988)</a:t>
            </a:r>
            <a:r>
              <a:rPr lang="pt-BR" sz="1600" dirty="0"/>
              <a:t>. Constituição da República Federativa do Brasil de 1988. Brasília, DF: Presidência da República, 1988. Disponível em: </a:t>
            </a:r>
            <a:r>
              <a:rPr lang="pt-BR" sz="1600" u="sng" dirty="0">
                <a:hlinkClick r:id="rId4"/>
              </a:rPr>
              <a:t>Planalto – Constituição Federal</a:t>
            </a:r>
            <a:r>
              <a:rPr lang="pt-BR" sz="1600" dirty="0"/>
              <a:t>. Acesso em: 1 jul. 2026.</a:t>
            </a:r>
          </a:p>
          <a:p>
            <a:pPr algn="just"/>
            <a:r>
              <a:rPr lang="pt-BR" sz="1600" dirty="0"/>
              <a:t>BRASIL. </a:t>
            </a:r>
            <a:r>
              <a:rPr lang="pt-BR" sz="1600" b="1" dirty="0"/>
              <a:t>Lei nº 4.320, de 17 de março de 1964</a:t>
            </a:r>
            <a:r>
              <a:rPr lang="pt-BR" sz="1600" dirty="0"/>
              <a:t>. Estatui normas gerais de direito financeiro para elaboração e controle dos orçamentos e balanços da União, dos Estados, dos Municípios e do Distrito Federal. Brasília, DF: Presidência da República, 1964. Disponível em: </a:t>
            </a:r>
            <a:r>
              <a:rPr lang="pt-BR" sz="1600" u="sng" dirty="0">
                <a:hlinkClick r:id="rId5"/>
              </a:rPr>
              <a:t>Planalto – Lei nº 4.320/1964</a:t>
            </a:r>
            <a:r>
              <a:rPr lang="pt-BR" sz="1600" dirty="0"/>
              <a:t>. Acesso em: 1 jul. 2026.</a:t>
            </a:r>
          </a:p>
          <a:p>
            <a:pPr algn="just"/>
            <a:r>
              <a:rPr lang="pt-BR" sz="1600" dirty="0"/>
              <a:t>BRASIL. </a:t>
            </a:r>
            <a:r>
              <a:rPr lang="pt-BR" sz="1600" b="1" dirty="0"/>
              <a:t>Lei Complementar nº 101, de 4 de maio de 2000</a:t>
            </a:r>
            <a:r>
              <a:rPr lang="pt-BR" sz="1600" dirty="0"/>
              <a:t>. Estabelece normas de finanças públicas voltadas para a responsabilidade na gestão fiscal. Brasília, DF: Presidência da República, 2000. Disponível em: </a:t>
            </a:r>
            <a:r>
              <a:rPr lang="pt-BR" sz="1600" u="sng" dirty="0">
                <a:hlinkClick r:id="rId6"/>
              </a:rPr>
              <a:t>Planalto – Lei Complementar nº 101/2000</a:t>
            </a:r>
            <a:r>
              <a:rPr lang="pt-BR" sz="1600" dirty="0"/>
              <a:t>. Acesso em: 1 jul. 2026.</a:t>
            </a:r>
          </a:p>
          <a:p>
            <a:pPr algn="just"/>
            <a:r>
              <a:rPr lang="pt-BR" sz="1600" dirty="0"/>
              <a:t>BRASIL. </a:t>
            </a:r>
            <a:r>
              <a:rPr lang="pt-BR" sz="1600" b="1" dirty="0"/>
              <a:t>Lei nº 14.133, de 1º de abril de 2021</a:t>
            </a:r>
            <a:r>
              <a:rPr lang="pt-BR" sz="1600" dirty="0"/>
              <a:t>. Lei de Licitações e Contratos Administrativos. Brasília, DF: Presidência da República, 2021. Disponível em: </a:t>
            </a:r>
            <a:r>
              <a:rPr lang="pt-BR" sz="1600" u="sng" dirty="0">
                <a:hlinkClick r:id="rId7"/>
              </a:rPr>
              <a:t>Planalto – Lei nº 14.133/2021</a:t>
            </a:r>
            <a:r>
              <a:rPr lang="pt-BR" sz="1600" dirty="0"/>
              <a:t>. Acesso em: 1 jul. 2026.</a:t>
            </a:r>
          </a:p>
        </p:txBody>
      </p:sp>
      <p:sp>
        <p:nvSpPr>
          <p:cNvPr id="2" name="Google Shape;56;p13">
            <a:extLst>
              <a:ext uri="{FF2B5EF4-FFF2-40B4-BE49-F238E27FC236}">
                <a16:creationId xmlns:a16="http://schemas.microsoft.com/office/drawing/2014/main" id="{3BA7459D-452B-7E2E-5E69-52F032A4995E}"/>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735709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AE2465F-450D-5A03-D49B-9CE6018AAC54}"/>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E11310EC-3707-2344-2AA3-10BD5911B451}"/>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BC223912-BF7C-036F-A594-5E1B6BCC1AC0}"/>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1600" b="1" dirty="0"/>
              <a:t>Referências</a:t>
            </a:r>
            <a:endParaRPr lang="pt-BR" sz="1600" dirty="0"/>
          </a:p>
          <a:p>
            <a:pPr algn="just"/>
            <a:r>
              <a:rPr lang="pt-BR" sz="1600" dirty="0"/>
              <a:t>BRASIL. </a:t>
            </a:r>
            <a:r>
              <a:rPr lang="pt-BR" sz="1600" b="1" dirty="0"/>
              <a:t>Decreto nº 9.373, de 11 de maio de 2018</a:t>
            </a:r>
            <a:r>
              <a:rPr lang="pt-BR" sz="1600" dirty="0"/>
              <a:t>. Dispõe sobre a alienação, cessão, transferência, destinação e disposição final ambientalmente adequada de bens móveis no âmbito da administração pública federal direta, autárquica e fundacional. Brasília, DF: Presidência da República, 2018. Disponível em: </a:t>
            </a:r>
            <a:r>
              <a:rPr lang="pt-BR" sz="1600" u="sng" dirty="0">
                <a:hlinkClick r:id="rId4"/>
              </a:rPr>
              <a:t>Planalto – Decreto nº 9.373/2018</a:t>
            </a:r>
            <a:r>
              <a:rPr lang="pt-BR" sz="1600" dirty="0"/>
              <a:t>. Acesso em: 1 jul. 2026.</a:t>
            </a:r>
          </a:p>
          <a:p>
            <a:pPr algn="just"/>
            <a:r>
              <a:rPr lang="pt-BR" sz="1600" dirty="0"/>
              <a:t>BRASIL. Ministério da Fazenda. Secretaria do Tesouro Nacional. </a:t>
            </a:r>
            <a:r>
              <a:rPr lang="pt-BR" sz="1600" b="1" dirty="0"/>
              <a:t>Manual de Contabilidade Aplicada ao Setor Público (MCASP)</a:t>
            </a:r>
            <a:r>
              <a:rPr lang="pt-BR" sz="1600" dirty="0"/>
              <a:t>. 11. ed. Brasília: STN, 2024. Disponível em: </a:t>
            </a:r>
            <a:r>
              <a:rPr lang="pt-BR" sz="1600" u="sng" dirty="0">
                <a:hlinkClick r:id="rId5"/>
              </a:rPr>
              <a:t>MCASP – Secretaria do Tesouro Nacional</a:t>
            </a:r>
            <a:r>
              <a:rPr lang="pt-BR" sz="1600" dirty="0"/>
              <a:t>. Acesso em: 1 jul. 2026.</a:t>
            </a:r>
          </a:p>
          <a:p>
            <a:pPr algn="just"/>
            <a:r>
              <a:rPr lang="pt-BR" sz="1600" u="sng" dirty="0">
                <a:hlinkClick r:id="rId6"/>
              </a:rPr>
              <a:t>Conselho Federal de Contabilidade (CFC) – NBC TSP</a:t>
            </a:r>
            <a:r>
              <a:rPr lang="pt-BR" sz="1600" dirty="0"/>
              <a:t>. Normas Brasileiras de Contabilidade Aplicadas ao Setor Público. Acesso em: 1 jul. 2026.</a:t>
            </a:r>
          </a:p>
          <a:p>
            <a:pPr algn="just"/>
            <a:r>
              <a:rPr lang="pt-BR" sz="1600" dirty="0"/>
              <a:t>PARANÁ. Tribunal de Contas do Estado do Paraná. </a:t>
            </a:r>
            <a:r>
              <a:rPr lang="pt-BR" sz="1600" b="1" dirty="0"/>
              <a:t>Instrução de Serviço nº 122, de 8 de outubro de 2018</a:t>
            </a:r>
            <a:r>
              <a:rPr lang="pt-BR" sz="1600" dirty="0"/>
              <a:t>. Dispõe sobre as rotinas administrativas aplicáveis à gestão de bens móveis permanentes e de almoxarifado do patrimônio do Tribunal de Contas do Estado do Paraná. Curitiba: TCE-PR, 2018. Disponível em: </a:t>
            </a:r>
            <a:r>
              <a:rPr lang="pt-BR" sz="1600" u="sng" dirty="0">
                <a:hlinkClick r:id="rId7"/>
              </a:rPr>
              <a:t>Instrução de Serviço nº 122/2018 – TCE-PR</a:t>
            </a:r>
            <a:r>
              <a:rPr lang="pt-BR" sz="1600" dirty="0"/>
              <a:t>. Acesso em: 1 jul. 2026. (</a:t>
            </a:r>
            <a:r>
              <a:rPr lang="pt-BR" sz="1600" u="sng" dirty="0">
                <a:hlinkClick r:id="rId7" tooltip="Instrução de Serviço n. 122, de 8 de outubro de 2018. | TCE-PR"/>
              </a:rPr>
              <a:t>TCE-PR</a:t>
            </a:r>
            <a:r>
              <a:rPr lang="pt-BR" sz="1600" dirty="0"/>
              <a:t>)</a:t>
            </a:r>
            <a:endParaRPr lang="pt-BR" sz="2400" dirty="0"/>
          </a:p>
        </p:txBody>
      </p:sp>
      <p:sp>
        <p:nvSpPr>
          <p:cNvPr id="2" name="Google Shape;56;p13">
            <a:extLst>
              <a:ext uri="{FF2B5EF4-FFF2-40B4-BE49-F238E27FC236}">
                <a16:creationId xmlns:a16="http://schemas.microsoft.com/office/drawing/2014/main" id="{12E9C45B-742D-17FC-449A-3F3C836F84D6}"/>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10480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12964C70-7B48-90C8-550D-1191B2B2E135}"/>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000F76B3-A002-6CD8-C021-AC92BF4F9E3E}"/>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E2DF7774-97B1-9201-48AA-F5B484A1AB58}"/>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1600" b="1" dirty="0"/>
              <a:t>Referências</a:t>
            </a:r>
            <a:endParaRPr lang="pt-BR" sz="1600" dirty="0"/>
          </a:p>
          <a:p>
            <a:pPr algn="just"/>
            <a:r>
              <a:rPr lang="pt-BR" sz="1600" dirty="0"/>
              <a:t>PARANÁ. Tribunal de Contas do Estado do Paraná. </a:t>
            </a:r>
            <a:r>
              <a:rPr lang="pt-BR" sz="1600" b="1" dirty="0"/>
              <a:t>Lei de Licitações e Contratos: legislação anotada</a:t>
            </a:r>
            <a:r>
              <a:rPr lang="pt-BR" sz="1600" dirty="0"/>
              <a:t>. Curitiba: TCE-PR, atualização de 2026. Disponível em: </a:t>
            </a:r>
            <a:r>
              <a:rPr lang="pt-BR" sz="1600" u="sng" dirty="0">
                <a:hlinkClick r:id="rId4"/>
              </a:rPr>
              <a:t>Lei de Licitações e Contratos – TCE-PR</a:t>
            </a:r>
            <a:r>
              <a:rPr lang="pt-BR" sz="1600" dirty="0"/>
              <a:t>. Acesso em: 1 jul. 2026. (</a:t>
            </a:r>
            <a:r>
              <a:rPr lang="pt-BR" sz="1600" u="sng" dirty="0">
                <a:hlinkClick r:id="rId4" tooltip="Lei de Licitações e Contratos | TCE-PR"/>
              </a:rPr>
              <a:t>TCE-PR</a:t>
            </a:r>
            <a:r>
              <a:rPr lang="pt-BR" sz="1600" dirty="0"/>
              <a:t>)</a:t>
            </a:r>
          </a:p>
          <a:p>
            <a:pPr algn="just"/>
            <a:r>
              <a:rPr lang="pt-BR" sz="1600" dirty="0"/>
              <a:t>BRASIL. Ministério do Trabalho e Emprego. </a:t>
            </a:r>
            <a:r>
              <a:rPr lang="pt-BR" sz="1600" b="1" dirty="0"/>
              <a:t>Norma Regulamentadora nº 11 (NR-11)</a:t>
            </a:r>
            <a:r>
              <a:rPr lang="pt-BR" sz="1600" dirty="0"/>
              <a:t>. Transporte, Movimentação, Armazenagem e Manuseio de Materiais. Disponível em: </a:t>
            </a:r>
            <a:r>
              <a:rPr lang="pt-BR" sz="1600" u="sng" dirty="0">
                <a:hlinkClick r:id="rId5"/>
              </a:rPr>
              <a:t>Normas Regulamentadoras – Ministério do Trabalho e Emprego</a:t>
            </a:r>
            <a:r>
              <a:rPr lang="pt-BR" sz="1600" dirty="0"/>
              <a:t>. Acesso em: 1 jul. 2026.</a:t>
            </a:r>
          </a:p>
          <a:p>
            <a:pPr algn="just"/>
            <a:r>
              <a:rPr lang="pt-BR" sz="1600" dirty="0"/>
              <a:t>BRASIL. Ministério do Trabalho e Emprego. </a:t>
            </a:r>
            <a:r>
              <a:rPr lang="pt-BR" sz="1600" b="1" dirty="0"/>
              <a:t>Norma Regulamentadora nº 17 (NR-17)</a:t>
            </a:r>
            <a:r>
              <a:rPr lang="pt-BR" sz="1600" dirty="0"/>
              <a:t>. Ergonomia. Disponível em: </a:t>
            </a:r>
            <a:r>
              <a:rPr lang="pt-BR" sz="1600" u="sng" dirty="0">
                <a:hlinkClick r:id="rId5"/>
              </a:rPr>
              <a:t>Normas Regulamentadoras – Ministério do Trabalho e Emprego</a:t>
            </a:r>
            <a:r>
              <a:rPr lang="pt-BR" sz="1600" dirty="0"/>
              <a:t>. Acesso em: 1 jul. 2026.</a:t>
            </a:r>
          </a:p>
          <a:p>
            <a:pPr algn="just"/>
            <a:endParaRPr lang="pt-BR" sz="2400" dirty="0"/>
          </a:p>
        </p:txBody>
      </p:sp>
      <p:sp>
        <p:nvSpPr>
          <p:cNvPr id="2" name="Google Shape;56;p13">
            <a:extLst>
              <a:ext uri="{FF2B5EF4-FFF2-40B4-BE49-F238E27FC236}">
                <a16:creationId xmlns:a16="http://schemas.microsoft.com/office/drawing/2014/main" id="{0131C800-8B6B-4F85-CEAC-4B9AFEB94B5B}"/>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83080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C12EA52B-50A7-B951-E9D1-698BA3A660B6}"/>
            </a:ext>
          </a:extLst>
        </p:cNvPr>
        <p:cNvGrpSpPr/>
        <p:nvPr/>
      </p:nvGrpSpPr>
      <p:grpSpPr>
        <a:xfrm>
          <a:off x="0" y="0"/>
          <a:ext cx="0" cy="0"/>
          <a:chOff x="0" y="0"/>
          <a:chExt cx="0" cy="0"/>
        </a:xfrm>
      </p:grpSpPr>
      <p:pic>
        <p:nvPicPr>
          <p:cNvPr id="54" name="Google Shape;54;p13" title="capa-apresentação.png">
            <a:extLst>
              <a:ext uri="{FF2B5EF4-FFF2-40B4-BE49-F238E27FC236}">
                <a16:creationId xmlns:a16="http://schemas.microsoft.com/office/drawing/2014/main" id="{1902E727-8DF0-42AC-73AD-F27385E3FD1E}"/>
              </a:ext>
            </a:extLst>
          </p:cNvPr>
          <p:cNvPicPr preferRelativeResize="0"/>
          <p:nvPr/>
        </p:nvPicPr>
        <p:blipFill>
          <a:blip r:embed="rId3">
            <a:alphaModFix/>
          </a:blip>
          <a:stretch>
            <a:fillRect/>
          </a:stretch>
        </p:blipFill>
        <p:spPr>
          <a:xfrm>
            <a:off x="0" y="0"/>
            <a:ext cx="9144000" cy="5143505"/>
          </a:xfrm>
          <a:prstGeom prst="rect">
            <a:avLst/>
          </a:prstGeom>
          <a:noFill/>
          <a:ln>
            <a:noFill/>
          </a:ln>
        </p:spPr>
      </p:pic>
      <p:sp>
        <p:nvSpPr>
          <p:cNvPr id="55" name="Google Shape;55;p13">
            <a:extLst>
              <a:ext uri="{FF2B5EF4-FFF2-40B4-BE49-F238E27FC236}">
                <a16:creationId xmlns:a16="http://schemas.microsoft.com/office/drawing/2014/main" id="{E3351664-52A5-31FE-6B6B-F42A168FB837}"/>
              </a:ext>
            </a:extLst>
          </p:cNvPr>
          <p:cNvSpPr txBox="1"/>
          <p:nvPr/>
        </p:nvSpPr>
        <p:spPr>
          <a:xfrm>
            <a:off x="1218853" y="1802323"/>
            <a:ext cx="6872700" cy="1538853"/>
          </a:xfrm>
          <a:prstGeom prst="rect">
            <a:avLst/>
          </a:prstGeom>
          <a:noFill/>
          <a:ln>
            <a:noFill/>
          </a:ln>
        </p:spPr>
        <p:txBody>
          <a:bodyPr spcFirstLastPara="1" wrap="square" lIns="91425" tIns="91425" rIns="91425" bIns="91425" anchor="t" anchorCtr="0">
            <a:spAutoFit/>
          </a:bodyPr>
          <a:lstStyle/>
          <a:p>
            <a:pPr lvl="0" algn="ctr"/>
            <a:r>
              <a:rPr lang="pt-BR" sz="4400" b="1" dirty="0">
                <a:solidFill>
                  <a:srgbClr val="00B0F0"/>
                </a:solidFill>
                <a:latin typeface="Arial" panose="020B0604020202020204" pitchFamily="34" charset="0"/>
                <a:cs typeface="Arial" panose="020B0604020202020204" pitchFamily="34" charset="0"/>
              </a:rPr>
              <a:t>Posso ajudar </a:t>
            </a:r>
          </a:p>
          <a:p>
            <a:pPr lvl="0" algn="ctr"/>
            <a:r>
              <a:rPr lang="pt-BR" sz="4400" b="1" dirty="0">
                <a:solidFill>
                  <a:srgbClr val="00B0F0"/>
                </a:solidFill>
                <a:latin typeface="Arial" panose="020B0604020202020204" pitchFamily="34" charset="0"/>
                <a:cs typeface="Arial" panose="020B0604020202020204" pitchFamily="34" charset="0"/>
              </a:rPr>
              <a:t>em algo a mais?</a:t>
            </a:r>
            <a:endParaRPr lang="pt-BR" sz="4000" b="1" dirty="0">
              <a:solidFill>
                <a:srgbClr val="00B0F0"/>
              </a:solidFill>
            </a:endParaRPr>
          </a:p>
        </p:txBody>
      </p:sp>
    </p:spTree>
    <p:extLst>
      <p:ext uri="{BB962C8B-B14F-4D97-AF65-F5344CB8AC3E}">
        <p14:creationId xmlns:p14="http://schemas.microsoft.com/office/powerpoint/2010/main" val="3521262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7F100D7D-2934-0F40-3EFB-91F8E041B418}"/>
            </a:ext>
          </a:extLst>
        </p:cNvPr>
        <p:cNvGrpSpPr/>
        <p:nvPr/>
      </p:nvGrpSpPr>
      <p:grpSpPr>
        <a:xfrm>
          <a:off x="0" y="0"/>
          <a:ext cx="0" cy="0"/>
          <a:chOff x="0" y="0"/>
          <a:chExt cx="0" cy="0"/>
        </a:xfrm>
      </p:grpSpPr>
      <p:pic>
        <p:nvPicPr>
          <p:cNvPr id="54" name="Google Shape;54;p13" title="capa-apresentação.png">
            <a:extLst>
              <a:ext uri="{FF2B5EF4-FFF2-40B4-BE49-F238E27FC236}">
                <a16:creationId xmlns:a16="http://schemas.microsoft.com/office/drawing/2014/main" id="{02501E28-2706-CAB6-01F7-3E7445743BB9}"/>
              </a:ext>
            </a:extLst>
          </p:cNvPr>
          <p:cNvPicPr preferRelativeResize="0"/>
          <p:nvPr/>
        </p:nvPicPr>
        <p:blipFill>
          <a:blip r:embed="rId3">
            <a:alphaModFix/>
          </a:blip>
          <a:stretch>
            <a:fillRect/>
          </a:stretch>
        </p:blipFill>
        <p:spPr>
          <a:xfrm>
            <a:off x="0" y="0"/>
            <a:ext cx="9144000" cy="5143505"/>
          </a:xfrm>
          <a:prstGeom prst="rect">
            <a:avLst/>
          </a:prstGeom>
          <a:noFill/>
          <a:ln>
            <a:noFill/>
          </a:ln>
        </p:spPr>
      </p:pic>
      <p:sp>
        <p:nvSpPr>
          <p:cNvPr id="55" name="Google Shape;55;p13">
            <a:extLst>
              <a:ext uri="{FF2B5EF4-FFF2-40B4-BE49-F238E27FC236}">
                <a16:creationId xmlns:a16="http://schemas.microsoft.com/office/drawing/2014/main" id="{EAF65CD7-9346-5398-A13E-C06D47054FFC}"/>
              </a:ext>
            </a:extLst>
          </p:cNvPr>
          <p:cNvSpPr txBox="1"/>
          <p:nvPr/>
        </p:nvSpPr>
        <p:spPr>
          <a:xfrm>
            <a:off x="1135650" y="619563"/>
            <a:ext cx="6872700" cy="3139291"/>
          </a:xfrm>
          <a:prstGeom prst="rect">
            <a:avLst/>
          </a:prstGeom>
          <a:noFill/>
          <a:ln>
            <a:noFill/>
          </a:ln>
        </p:spPr>
        <p:txBody>
          <a:bodyPr spcFirstLastPara="1" wrap="square" lIns="91425" tIns="91425" rIns="91425" bIns="91425" anchor="t" anchorCtr="0">
            <a:spAutoFit/>
          </a:bodyPr>
          <a:lstStyle/>
          <a:p>
            <a:pPr lvl="0" algn="ctr"/>
            <a:r>
              <a:rPr lang="pt-BR" sz="3600" dirty="0">
                <a:solidFill>
                  <a:srgbClr val="00B0F0"/>
                </a:solidFill>
              </a:rPr>
              <a:t>Seja a diferença que transforma a Gestão Pública!</a:t>
            </a:r>
            <a:endParaRPr lang="pt-BR" sz="3600" b="1" dirty="0">
              <a:solidFill>
                <a:srgbClr val="00B0F0"/>
              </a:solidFill>
              <a:latin typeface="Arial" panose="020B0604020202020204" pitchFamily="34" charset="0"/>
              <a:cs typeface="Arial" panose="020B0604020202020204" pitchFamily="34" charset="0"/>
            </a:endParaRPr>
          </a:p>
          <a:p>
            <a:pPr lvl="0" algn="ctr"/>
            <a:endParaRPr lang="pt-BR" sz="6000" b="1" dirty="0">
              <a:solidFill>
                <a:schemeClr val="bg1"/>
              </a:solidFill>
              <a:highlight>
                <a:srgbClr val="FF6600"/>
              </a:highlight>
              <a:latin typeface="Arial" panose="020B0604020202020204" pitchFamily="34" charset="0"/>
              <a:ea typeface="Montserrat"/>
              <a:cs typeface="Arial" panose="020B0604020202020204" pitchFamily="34" charset="0"/>
              <a:sym typeface="Montserrat"/>
            </a:endParaRPr>
          </a:p>
          <a:p>
            <a:pPr lvl="0" algn="ctr"/>
            <a:r>
              <a:rPr lang="pt-BR" sz="6000" b="1" dirty="0">
                <a:solidFill>
                  <a:srgbClr val="00B0F0"/>
                </a:solidFill>
                <a:latin typeface="Arial" panose="020B0604020202020204" pitchFamily="34" charset="0"/>
                <a:ea typeface="Montserrat"/>
                <a:cs typeface="Arial" panose="020B0604020202020204" pitchFamily="34" charset="0"/>
                <a:sym typeface="Montserrat"/>
              </a:rPr>
              <a:t>Só Venha!!!</a:t>
            </a:r>
            <a:endParaRPr lang="pt-BR" sz="6000" dirty="0">
              <a:solidFill>
                <a:srgbClr val="00B0F0"/>
              </a:solidFill>
              <a:latin typeface="Montserrat"/>
              <a:ea typeface="Montserrat"/>
              <a:cs typeface="Montserrat"/>
              <a:sym typeface="Montserrat"/>
            </a:endParaRPr>
          </a:p>
        </p:txBody>
      </p:sp>
    </p:spTree>
    <p:extLst>
      <p:ext uri="{BB962C8B-B14F-4D97-AF65-F5344CB8AC3E}">
        <p14:creationId xmlns:p14="http://schemas.microsoft.com/office/powerpoint/2010/main" val="141291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A6D2E93A-0763-C3C1-247A-9E28B00D394E}"/>
            </a:ext>
          </a:extLst>
        </p:cNvPr>
        <p:cNvGrpSpPr/>
        <p:nvPr/>
      </p:nvGrpSpPr>
      <p:grpSpPr>
        <a:xfrm>
          <a:off x="0" y="0"/>
          <a:ext cx="0" cy="0"/>
          <a:chOff x="0" y="0"/>
          <a:chExt cx="0" cy="0"/>
        </a:xfrm>
      </p:grpSpPr>
      <p:pic>
        <p:nvPicPr>
          <p:cNvPr id="54" name="Google Shape;54;p13" title="capa-apresentação.png">
            <a:extLst>
              <a:ext uri="{FF2B5EF4-FFF2-40B4-BE49-F238E27FC236}">
                <a16:creationId xmlns:a16="http://schemas.microsoft.com/office/drawing/2014/main" id="{AAE13CD1-365A-804C-8626-DF2659DD9361}"/>
              </a:ext>
            </a:extLst>
          </p:cNvPr>
          <p:cNvPicPr preferRelativeResize="0"/>
          <p:nvPr/>
        </p:nvPicPr>
        <p:blipFill>
          <a:blip r:embed="rId3">
            <a:alphaModFix/>
          </a:blip>
          <a:stretch>
            <a:fillRect/>
          </a:stretch>
        </p:blipFill>
        <p:spPr>
          <a:xfrm>
            <a:off x="0" y="0"/>
            <a:ext cx="9144000" cy="5143505"/>
          </a:xfrm>
          <a:prstGeom prst="rect">
            <a:avLst/>
          </a:prstGeom>
          <a:noFill/>
          <a:ln>
            <a:noFill/>
          </a:ln>
        </p:spPr>
      </p:pic>
      <p:sp>
        <p:nvSpPr>
          <p:cNvPr id="3" name="Google Shape;55;p13">
            <a:extLst>
              <a:ext uri="{FF2B5EF4-FFF2-40B4-BE49-F238E27FC236}">
                <a16:creationId xmlns:a16="http://schemas.microsoft.com/office/drawing/2014/main" id="{ED724AAA-9BD9-CB37-A4C6-07354E312987}"/>
              </a:ext>
            </a:extLst>
          </p:cNvPr>
          <p:cNvSpPr txBox="1"/>
          <p:nvPr/>
        </p:nvSpPr>
        <p:spPr>
          <a:xfrm>
            <a:off x="1049022" y="340385"/>
            <a:ext cx="6872700" cy="4408869"/>
          </a:xfrm>
          <a:prstGeom prst="rect">
            <a:avLst/>
          </a:prstGeom>
          <a:noFill/>
          <a:ln>
            <a:noFill/>
          </a:ln>
        </p:spPr>
        <p:txBody>
          <a:bodyPr spcFirstLastPara="1" wrap="square" lIns="91425" tIns="91425" rIns="91425" bIns="91425" anchor="t" anchorCtr="0">
            <a:spAutoFit/>
          </a:bodyPr>
          <a:lstStyle/>
          <a:p>
            <a:pPr marL="0" indent="0">
              <a:buNone/>
              <a:defRPr/>
            </a:pPr>
            <a:r>
              <a:rPr lang="pt-BR" altLang="pt-BR" sz="1800" b="1" u="sng" dirty="0">
                <a:solidFill>
                  <a:schemeClr val="bg1"/>
                </a:solidFill>
                <a:latin typeface="Arial" panose="020B0604020202020204" pitchFamily="34" charset="0"/>
                <a:cs typeface="Arial" panose="020B0604020202020204" pitchFamily="34" charset="0"/>
              </a:rPr>
              <a:t>Dados de formação:</a:t>
            </a:r>
          </a:p>
          <a:p>
            <a:pPr marL="0" indent="0">
              <a:buNone/>
              <a:defRPr/>
            </a:pPr>
            <a:r>
              <a:rPr lang="pt-BR" altLang="pt-BR" sz="1800" b="1" dirty="0">
                <a:solidFill>
                  <a:schemeClr val="bg1"/>
                </a:solidFill>
                <a:latin typeface="Arial" panose="020B0604020202020204" pitchFamily="34" charset="0"/>
                <a:cs typeface="Arial" panose="020B0604020202020204" pitchFamily="34" charset="0"/>
              </a:rPr>
              <a:t>MBA em Gestão Pública e Inovação</a:t>
            </a:r>
          </a:p>
          <a:p>
            <a:pPr marL="0" indent="0">
              <a:buNone/>
              <a:defRPr/>
            </a:pPr>
            <a:r>
              <a:rPr lang="pt-BR" altLang="pt-BR" sz="1800" b="1" dirty="0">
                <a:solidFill>
                  <a:schemeClr val="bg1"/>
                </a:solidFill>
                <a:latin typeface="Arial" panose="020B0604020202020204" pitchFamily="34" charset="0"/>
                <a:cs typeface="Arial" panose="020B0604020202020204" pitchFamily="34" charset="0"/>
              </a:rPr>
              <a:t>Especialista em Contabilidade Gerencial e Empresarial</a:t>
            </a:r>
          </a:p>
          <a:p>
            <a:pPr marL="0" indent="0">
              <a:buNone/>
              <a:defRPr/>
            </a:pPr>
            <a:r>
              <a:rPr lang="pt-BR" altLang="pt-BR" sz="1800" b="1" dirty="0">
                <a:solidFill>
                  <a:schemeClr val="bg1"/>
                </a:solidFill>
                <a:latin typeface="Arial" panose="020B0604020202020204" pitchFamily="34" charset="0"/>
                <a:cs typeface="Arial" panose="020B0604020202020204" pitchFamily="34" charset="0"/>
              </a:rPr>
              <a:t>Bacharel em Administração</a:t>
            </a:r>
          </a:p>
          <a:p>
            <a:pPr marL="0" indent="0">
              <a:buNone/>
              <a:defRPr/>
            </a:pPr>
            <a:r>
              <a:rPr lang="pt-BR" altLang="pt-BR" sz="1800" b="1" dirty="0">
                <a:solidFill>
                  <a:schemeClr val="bg1"/>
                </a:solidFill>
                <a:latin typeface="Arial" panose="020B0604020202020204" pitchFamily="34" charset="0"/>
                <a:cs typeface="Arial" panose="020B0604020202020204" pitchFamily="34" charset="0"/>
              </a:rPr>
              <a:t>Bacharel em Ciências Contábeis</a:t>
            </a:r>
          </a:p>
          <a:p>
            <a:pPr marL="360363" lvl="1" indent="-179388">
              <a:buNone/>
              <a:defRPr/>
            </a:pPr>
            <a:endParaRPr lang="pt-BR" altLang="pt-BR" sz="1050" b="1" dirty="0">
              <a:solidFill>
                <a:schemeClr val="bg1"/>
              </a:solidFill>
              <a:latin typeface="Arial" panose="020B0604020202020204" pitchFamily="34" charset="0"/>
              <a:cs typeface="Arial" panose="020B0604020202020204" pitchFamily="34" charset="0"/>
            </a:endParaRPr>
          </a:p>
          <a:p>
            <a:pPr marL="84138" lvl="1" indent="-180975">
              <a:buNone/>
              <a:defRPr/>
            </a:pPr>
            <a:r>
              <a:rPr lang="pt-BR" altLang="pt-BR" sz="1800" b="1" u="sng" dirty="0">
                <a:solidFill>
                  <a:schemeClr val="bg1"/>
                </a:solidFill>
                <a:latin typeface="Arial" panose="020B0604020202020204" pitchFamily="34" charset="0"/>
                <a:cs typeface="Arial" panose="020B0604020202020204" pitchFamily="34" charset="0"/>
              </a:rPr>
              <a:t>Atuação:</a:t>
            </a:r>
          </a:p>
          <a:p>
            <a:pPr marL="84138" lvl="1" indent="-180975">
              <a:defRPr/>
            </a:pPr>
            <a:r>
              <a:rPr lang="pt-BR" altLang="pt-BR" sz="1800" b="1" dirty="0">
                <a:solidFill>
                  <a:schemeClr val="bg1"/>
                </a:solidFill>
                <a:latin typeface="Arial" panose="020B0604020202020204" pitchFamily="34" charset="0"/>
                <a:cs typeface="Arial" panose="020B0604020202020204" pitchFamily="34" charset="0"/>
              </a:rPr>
              <a:t>Professor na Unyflex desde 2020</a:t>
            </a:r>
          </a:p>
          <a:p>
            <a:pPr marL="84138" lvl="1" indent="-180975">
              <a:buNone/>
              <a:defRPr/>
            </a:pPr>
            <a:r>
              <a:rPr lang="pt-BR" altLang="pt-BR" sz="1800" b="1" dirty="0">
                <a:solidFill>
                  <a:schemeClr val="bg1"/>
                </a:solidFill>
                <a:latin typeface="Arial" panose="020B0604020202020204" pitchFamily="34" charset="0"/>
                <a:cs typeface="Arial" panose="020B0604020202020204" pitchFamily="34" charset="0"/>
              </a:rPr>
              <a:t>Professor Universitário</a:t>
            </a:r>
          </a:p>
          <a:p>
            <a:pPr marL="84138" lvl="1" indent="-180975">
              <a:buNone/>
              <a:defRPr/>
            </a:pPr>
            <a:r>
              <a:rPr lang="pt-BR" altLang="pt-BR" sz="1800" b="1" dirty="0">
                <a:solidFill>
                  <a:schemeClr val="bg1"/>
                </a:solidFill>
                <a:latin typeface="Arial" panose="020B0604020202020204" pitchFamily="34" charset="0"/>
                <a:cs typeface="Arial" panose="020B0604020202020204" pitchFamily="34" charset="0"/>
              </a:rPr>
              <a:t>Treinador </a:t>
            </a:r>
          </a:p>
          <a:p>
            <a:pPr marL="84138" lvl="1" indent="-180975">
              <a:buNone/>
              <a:defRPr/>
            </a:pPr>
            <a:r>
              <a:rPr lang="pt-BR" altLang="pt-BR" sz="1800" b="1" dirty="0">
                <a:solidFill>
                  <a:schemeClr val="bg1"/>
                </a:solidFill>
                <a:latin typeface="Arial" panose="020B0604020202020204" pitchFamily="34" charset="0"/>
                <a:cs typeface="Arial" panose="020B0604020202020204" pitchFamily="34" charset="0"/>
              </a:rPr>
              <a:t>Palestrante </a:t>
            </a:r>
          </a:p>
          <a:p>
            <a:pPr marL="84138" lvl="1" indent="-180975">
              <a:buNone/>
              <a:defRPr/>
            </a:pPr>
            <a:r>
              <a:rPr lang="pt-BR" altLang="pt-BR" sz="1800" b="1" dirty="0">
                <a:solidFill>
                  <a:schemeClr val="bg1"/>
                </a:solidFill>
                <a:latin typeface="Arial" panose="020B0604020202020204" pitchFamily="34" charset="0"/>
                <a:cs typeface="Arial" panose="020B0604020202020204" pitchFamily="34" charset="0"/>
              </a:rPr>
              <a:t>Instrutor Técnico</a:t>
            </a:r>
          </a:p>
          <a:p>
            <a:pPr marL="84138" lvl="1" indent="-180975">
              <a:buNone/>
              <a:defRPr/>
            </a:pPr>
            <a:r>
              <a:rPr lang="pt-BR" altLang="pt-BR" sz="1800" b="1" dirty="0">
                <a:solidFill>
                  <a:schemeClr val="bg1"/>
                </a:solidFill>
                <a:latin typeface="Arial" panose="020B0604020202020204" pitchFamily="34" charset="0"/>
                <a:cs typeface="Arial" panose="020B0604020202020204" pitchFamily="34" charset="0"/>
              </a:rPr>
              <a:t>Contador de Gestão Municipal</a:t>
            </a:r>
            <a:endParaRPr lang="pt-BR" altLang="pt-BR" sz="1600" b="1" dirty="0">
              <a:solidFill>
                <a:schemeClr val="bg1"/>
              </a:solidFill>
              <a:highlight>
                <a:srgbClr val="FF6600"/>
              </a:highlight>
              <a:latin typeface="Arial" panose="020B0604020202020204" pitchFamily="34" charset="0"/>
              <a:cs typeface="Arial" panose="020B0604020202020204" pitchFamily="34" charset="0"/>
            </a:endParaRPr>
          </a:p>
          <a:p>
            <a:pPr lvl="4" algn="r">
              <a:buNone/>
              <a:defRPr/>
            </a:pPr>
            <a:r>
              <a:rPr lang="pt-BR" altLang="pt-BR" sz="2000" b="1" dirty="0">
                <a:solidFill>
                  <a:schemeClr val="bg1"/>
                </a:solidFill>
                <a:highlight>
                  <a:srgbClr val="00FFFF"/>
                </a:highlight>
                <a:latin typeface="Arial" panose="020B0604020202020204" pitchFamily="34" charset="0"/>
                <a:cs typeface="Arial" panose="020B0604020202020204" pitchFamily="34" charset="0"/>
              </a:rPr>
              <a:t>Nilson Francisco Tognato</a:t>
            </a:r>
            <a:endParaRPr lang="pt-BR" sz="2000" dirty="0">
              <a:solidFill>
                <a:schemeClr val="bg1"/>
              </a:solidFill>
              <a:highlight>
                <a:srgbClr val="00FFFF"/>
              </a:highlight>
              <a:latin typeface="Montserrat"/>
              <a:ea typeface="Montserrat"/>
              <a:cs typeface="Montserrat"/>
              <a:sym typeface="Montserrat"/>
            </a:endParaRPr>
          </a:p>
          <a:p>
            <a:endParaRPr lang="pt-BR" sz="2800" b="1" dirty="0">
              <a:solidFill>
                <a:schemeClr val="bg1"/>
              </a:solidFill>
            </a:endParaRPr>
          </a:p>
        </p:txBody>
      </p:sp>
      <p:pic>
        <p:nvPicPr>
          <p:cNvPr id="4" name="Imagem 3">
            <a:extLst>
              <a:ext uri="{FF2B5EF4-FFF2-40B4-BE49-F238E27FC236}">
                <a16:creationId xmlns:a16="http://schemas.microsoft.com/office/drawing/2014/main" id="{333F7A97-35E1-0B34-539D-1E007DFBDC31}"/>
              </a:ext>
            </a:extLst>
          </p:cNvPr>
          <p:cNvPicPr>
            <a:picLocks noChangeAspect="1"/>
          </p:cNvPicPr>
          <p:nvPr/>
        </p:nvPicPr>
        <p:blipFill>
          <a:blip r:embed="rId4"/>
          <a:stretch>
            <a:fillRect/>
          </a:stretch>
        </p:blipFill>
        <p:spPr>
          <a:xfrm>
            <a:off x="5551007" y="2178017"/>
            <a:ext cx="1677565" cy="1623962"/>
          </a:xfrm>
          <a:prstGeom prst="rect">
            <a:avLst/>
          </a:prstGeom>
        </p:spPr>
      </p:pic>
    </p:spTree>
    <p:extLst>
      <p:ext uri="{BB962C8B-B14F-4D97-AF65-F5344CB8AC3E}">
        <p14:creationId xmlns:p14="http://schemas.microsoft.com/office/powerpoint/2010/main" val="256315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title="FUNDO-APRESENTAÇÃO.png"/>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nSpc>
                <a:spcPct val="150000"/>
              </a:lnSpc>
            </a:pPr>
            <a:r>
              <a:rPr lang="pt-BR" sz="2200" b="1" dirty="0"/>
              <a:t>1 Recebimento do bem:</a:t>
            </a:r>
          </a:p>
          <a:p>
            <a:pPr>
              <a:lnSpc>
                <a:spcPct val="150000"/>
              </a:lnSpc>
            </a:pPr>
            <a:r>
              <a:rPr lang="pt-BR" sz="2200" dirty="0"/>
              <a:t>a) a correlação com o setor de compras</a:t>
            </a:r>
          </a:p>
          <a:p>
            <a:pPr>
              <a:lnSpc>
                <a:spcPct val="150000"/>
              </a:lnSpc>
            </a:pPr>
            <a:r>
              <a:rPr lang="pt-BR" sz="2200" dirty="0"/>
              <a:t>b) comprovação dos quantitativos (m², un, mt, kg, m³, ml, etc.)</a:t>
            </a:r>
          </a:p>
          <a:p>
            <a:pPr>
              <a:lnSpc>
                <a:spcPct val="150000"/>
              </a:lnSpc>
            </a:pPr>
            <a:r>
              <a:rPr lang="pt-BR" sz="2200" dirty="0"/>
              <a:t>c) verificações qualitativas (marca proposta, condições, prazo de validade, etc.)</a:t>
            </a:r>
          </a:p>
          <a:p>
            <a:pPr>
              <a:lnSpc>
                <a:spcPct val="150000"/>
              </a:lnSpc>
            </a:pPr>
            <a:r>
              <a:rPr lang="pt-BR" sz="2200" dirty="0"/>
              <a:t>d) atestados de recebimento</a:t>
            </a:r>
          </a:p>
        </p:txBody>
      </p:sp>
      <p:sp>
        <p:nvSpPr>
          <p:cNvPr id="2" name="Google Shape;56;p13">
            <a:extLst>
              <a:ext uri="{FF2B5EF4-FFF2-40B4-BE49-F238E27FC236}">
                <a16:creationId xmlns:a16="http://schemas.microsoft.com/office/drawing/2014/main" id="{4D2616B3-C943-9132-7F37-E4103E73A9F4}"/>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E9D2B6C0-52EA-D86A-AEC8-5E14C9DE9CFE}"/>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DF6907E5-71A8-66AE-0B22-80005E007BB0}"/>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7FA65A6C-06B7-C60E-9125-507BB3BD1EDD}"/>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nSpc>
                <a:spcPct val="150000"/>
              </a:lnSpc>
            </a:pPr>
            <a:r>
              <a:rPr lang="pt-BR" sz="2200" b="1" dirty="0"/>
              <a:t>2 Armazenamento:</a:t>
            </a:r>
          </a:p>
          <a:p>
            <a:pPr>
              <a:lnSpc>
                <a:spcPct val="150000"/>
              </a:lnSpc>
            </a:pPr>
            <a:r>
              <a:rPr lang="pt-BR" sz="2200" dirty="0"/>
              <a:t>a) disposição (empilhamento, embalagens, etc.)</a:t>
            </a:r>
          </a:p>
          <a:p>
            <a:pPr>
              <a:lnSpc>
                <a:spcPct val="150000"/>
              </a:lnSpc>
            </a:pPr>
            <a:r>
              <a:rPr lang="pt-BR" sz="2200" dirty="0"/>
              <a:t>b) movimentação de cargas e manuseio de materiais</a:t>
            </a:r>
          </a:p>
          <a:p>
            <a:pPr>
              <a:lnSpc>
                <a:spcPct val="150000"/>
              </a:lnSpc>
            </a:pPr>
            <a:r>
              <a:rPr lang="pt-BR" sz="2200" dirty="0"/>
              <a:t>c) controle de qualidade e inventário físico</a:t>
            </a:r>
          </a:p>
          <a:p>
            <a:pPr>
              <a:lnSpc>
                <a:spcPct val="150000"/>
              </a:lnSpc>
            </a:pPr>
            <a:r>
              <a:rPr lang="pt-BR" sz="2200" dirty="0"/>
              <a:t>d) atualização e registros de estoque</a:t>
            </a:r>
          </a:p>
          <a:p>
            <a:pPr>
              <a:lnSpc>
                <a:spcPct val="150000"/>
              </a:lnSpc>
            </a:pPr>
            <a:r>
              <a:rPr lang="pt-BR" sz="2200" dirty="0"/>
              <a:t>e) reconciliações, ajustes e auditoria simplificada</a:t>
            </a:r>
          </a:p>
          <a:p>
            <a:pPr>
              <a:lnSpc>
                <a:spcPct val="150000"/>
              </a:lnSpc>
            </a:pPr>
            <a:r>
              <a:rPr lang="pt-BR" sz="2200" dirty="0"/>
              <a:t>f) segurança no almoxarifado</a:t>
            </a:r>
          </a:p>
        </p:txBody>
      </p:sp>
      <p:sp>
        <p:nvSpPr>
          <p:cNvPr id="2" name="Google Shape;56;p13">
            <a:extLst>
              <a:ext uri="{FF2B5EF4-FFF2-40B4-BE49-F238E27FC236}">
                <a16:creationId xmlns:a16="http://schemas.microsoft.com/office/drawing/2014/main" id="{CD3E4D4C-E97B-67D6-4C6F-DF68B3C89082}"/>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9811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71439CDE-44B3-8963-777D-D7B8069454B9}"/>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F37F9E9C-65FD-76D6-670B-727E5FA9E58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2B6569A0-91AA-54D0-F5B7-1F67CB2C8BA3}"/>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nSpc>
                <a:spcPct val="150000"/>
              </a:lnSpc>
            </a:pPr>
            <a:r>
              <a:rPr lang="pt-BR" sz="2200" b="1" dirty="0"/>
              <a:t>3 Distribuição:</a:t>
            </a:r>
          </a:p>
          <a:p>
            <a:pPr>
              <a:lnSpc>
                <a:spcPct val="150000"/>
              </a:lnSpc>
            </a:pPr>
            <a:r>
              <a:rPr lang="pt-BR" sz="2200" dirty="0"/>
              <a:t>a) requisições e romaneios internos</a:t>
            </a:r>
          </a:p>
          <a:p>
            <a:pPr>
              <a:lnSpc>
                <a:spcPct val="150000"/>
              </a:lnSpc>
            </a:pPr>
            <a:r>
              <a:rPr lang="pt-BR" sz="2200" dirty="0"/>
              <a:t>b) formas de entrega</a:t>
            </a:r>
          </a:p>
          <a:p>
            <a:pPr>
              <a:lnSpc>
                <a:spcPct val="150000"/>
              </a:lnSpc>
            </a:pPr>
            <a:r>
              <a:rPr lang="pt-BR" sz="2200" dirty="0"/>
              <a:t>c) estudo de fluxo temporal e processos de reposição </a:t>
            </a:r>
          </a:p>
          <a:p>
            <a:pPr>
              <a:lnSpc>
                <a:spcPct val="150000"/>
              </a:lnSpc>
            </a:pPr>
            <a:r>
              <a:rPr lang="pt-BR" sz="2200" dirty="0"/>
              <a:t>d) comunicações prévias ao setor de compras</a:t>
            </a:r>
          </a:p>
          <a:p>
            <a:pPr>
              <a:lnSpc>
                <a:spcPct val="150000"/>
              </a:lnSpc>
            </a:pPr>
            <a:r>
              <a:rPr lang="pt-BR" sz="2200" dirty="0"/>
              <a:t>e) responsabilizações</a:t>
            </a:r>
          </a:p>
        </p:txBody>
      </p:sp>
      <p:sp>
        <p:nvSpPr>
          <p:cNvPr id="2" name="Google Shape;56;p13">
            <a:extLst>
              <a:ext uri="{FF2B5EF4-FFF2-40B4-BE49-F238E27FC236}">
                <a16:creationId xmlns:a16="http://schemas.microsoft.com/office/drawing/2014/main" id="{8D5F5CFC-AD80-BE2F-4FBD-B067D50E0E61}"/>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33398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3B5D62B-08D4-72F3-F402-97652A21B716}"/>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0A5C2883-BFEA-EBDC-56F7-F5367C1A7C58}"/>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89997C0F-2EC1-06B6-4FF1-4275F2FA98AE}"/>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1. Recebimento do Bem</a:t>
            </a:r>
            <a:endParaRPr lang="pt-BR" sz="2200" dirty="0"/>
          </a:p>
          <a:p>
            <a:pPr algn="just"/>
            <a:r>
              <a:rPr lang="pt-BR" sz="2200" b="1" dirty="0"/>
              <a:t>a) Correlação com o setor de compras</a:t>
            </a:r>
            <a:endParaRPr lang="pt-BR" sz="2200" dirty="0"/>
          </a:p>
          <a:p>
            <a:pPr algn="just"/>
            <a:r>
              <a:rPr lang="pt-BR" sz="2200" dirty="0"/>
              <a:t>O recebimento é a etapa que valida a execução da contratação, devendo confrontar o material entregue com o Edital, Contrato, Ata de Registro de Preços, Nota de Empenho e Ordem de Fornecimento. </a:t>
            </a:r>
          </a:p>
          <a:p>
            <a:pPr algn="just"/>
            <a:r>
              <a:rPr lang="pt-BR" sz="2200" dirty="0"/>
              <a:t>Ex.: o almoxarifado deve recusar produto entregue em especificação diversa da contratada, comunicando imediatamente ao fiscal do contrato e ao setor de compras para adoção das providências cabíveis. </a:t>
            </a:r>
          </a:p>
          <a:p>
            <a:pPr algn="just"/>
            <a:r>
              <a:rPr lang="pt-BR" sz="2200" b="1" dirty="0"/>
              <a:t>Fontes:</a:t>
            </a:r>
            <a:r>
              <a:rPr lang="pt-BR" sz="2200" dirty="0"/>
              <a:t> Lei nº 14.133/2021 (art. 140, II)</a:t>
            </a:r>
          </a:p>
        </p:txBody>
      </p:sp>
      <p:sp>
        <p:nvSpPr>
          <p:cNvPr id="2" name="Google Shape;56;p13">
            <a:extLst>
              <a:ext uri="{FF2B5EF4-FFF2-40B4-BE49-F238E27FC236}">
                <a16:creationId xmlns:a16="http://schemas.microsoft.com/office/drawing/2014/main" id="{5F661538-2879-4581-7C87-7077E54DA160}"/>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6166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A11D87BF-1C4A-29B0-45F9-E80A9B6223BE}"/>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FDFEE540-C4E0-DC63-EF22-925A0ECBF850}"/>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ACB5D953-1798-FB96-F270-1DDB61F60D40}"/>
              </a:ext>
            </a:extLst>
          </p:cNvPr>
          <p:cNvSpPr txBox="1"/>
          <p:nvPr/>
        </p:nvSpPr>
        <p:spPr>
          <a:xfrm>
            <a:off x="142792" y="80913"/>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1. Recebimento do Bem</a:t>
            </a:r>
            <a:endParaRPr lang="pt-BR" sz="2200" dirty="0"/>
          </a:p>
          <a:p>
            <a:pPr algn="just"/>
            <a:r>
              <a:rPr lang="pt-BR" sz="2200" b="1" dirty="0"/>
              <a:t>b) Comprovação dos quantitativos (m², un, mt, kg, m³, ml etc.)</a:t>
            </a:r>
            <a:endParaRPr lang="pt-BR" sz="2200" dirty="0"/>
          </a:p>
          <a:p>
            <a:pPr algn="just"/>
            <a:r>
              <a:rPr lang="pt-BR" sz="2200" dirty="0"/>
              <a:t>A conferência quantitativa consiste na verificação física das quantidades entregues, utilizando a unidade de medida prevista no processo licitatório e na nota fiscal. </a:t>
            </a:r>
          </a:p>
          <a:p>
            <a:pPr algn="just"/>
            <a:r>
              <a:rPr lang="pt-BR" sz="2200" dirty="0"/>
              <a:t>Ex.: medir a metragem de cabos elétricos, pesar materiais granulares ou conferir unidades embaladas antes da aceitação definitiva. </a:t>
            </a:r>
          </a:p>
          <a:p>
            <a:pPr algn="just"/>
            <a:r>
              <a:rPr lang="pt-BR" sz="2200" b="1" dirty="0"/>
              <a:t>Fontes:</a:t>
            </a:r>
            <a:r>
              <a:rPr lang="pt-BR" sz="2200" dirty="0"/>
              <a:t> Lei nº 14.133/2021; Lei nº 4.320/1964.</a:t>
            </a:r>
          </a:p>
        </p:txBody>
      </p:sp>
      <p:sp>
        <p:nvSpPr>
          <p:cNvPr id="2" name="Google Shape;56;p13">
            <a:extLst>
              <a:ext uri="{FF2B5EF4-FFF2-40B4-BE49-F238E27FC236}">
                <a16:creationId xmlns:a16="http://schemas.microsoft.com/office/drawing/2014/main" id="{2BE3587F-B922-285C-AC6D-CFEA182ED5E5}"/>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Almoxarifado: Gestão, Controle e Responsabilizações</a:t>
            </a:r>
            <a:endParaRPr lang="pt-B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35178247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2527</Words>
  <Application>Microsoft Office PowerPoint</Application>
  <PresentationFormat>Apresentação na tela (16:9)</PresentationFormat>
  <Paragraphs>184</Paragraphs>
  <Slides>35</Slides>
  <Notes>35</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35</vt:i4>
      </vt:variant>
    </vt:vector>
  </HeadingPairs>
  <TitlesOfParts>
    <vt:vector size="38" baseType="lpstr">
      <vt:lpstr>Arial</vt:lpstr>
      <vt:lpstr>Montserrat</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Nilson</dc:creator>
  <cp:lastModifiedBy>Nilson</cp:lastModifiedBy>
  <cp:revision>150</cp:revision>
  <dcterms:modified xsi:type="dcterms:W3CDTF">2026-07-04T18:48:50Z</dcterms:modified>
</cp:coreProperties>
</file>